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8" r:id="rId6"/>
    <p:sldId id="261" r:id="rId7"/>
    <p:sldId id="262" r:id="rId8"/>
    <p:sldId id="264" r:id="rId9"/>
    <p:sldId id="270" r:id="rId10"/>
    <p:sldId id="271" r:id="rId11"/>
    <p:sldId id="269" r:id="rId12"/>
    <p:sldId id="266" r:id="rId13"/>
    <p:sldId id="265" r:id="rId14"/>
    <p:sldId id="272" r:id="rId15"/>
    <p:sldId id="273" r:id="rId16"/>
    <p:sldId id="274" r:id="rId17"/>
    <p:sldId id="263" r:id="rId18"/>
  </p:sldIdLst>
  <p:sldSz cx="9144000" cy="6858000" type="screen4x3"/>
  <p:notesSz cx="6797675" cy="9928225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sz="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4564"/>
    <p:restoredTop sz="86474" autoAdjust="0"/>
  </p:normalViewPr>
  <p:slideViewPr>
    <p:cSldViewPr>
      <p:cViewPr varScale="1">
        <p:scale>
          <a:sx n="114" d="100"/>
          <a:sy n="114" d="100"/>
        </p:scale>
        <p:origin x="2238" y="54"/>
      </p:cViewPr>
      <p:guideLst>
        <p:guide orient="horz" pos="1706"/>
        <p:guide pos="2880"/>
      </p:guideLst>
    </p:cSldViewPr>
  </p:slideViewPr>
  <p:outlineViewPr>
    <p:cViewPr>
      <p:scale>
        <a:sx n="33" d="100"/>
        <a:sy n="33" d="100"/>
      </p:scale>
      <p:origin x="0" y="-3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4096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66528E-8B34-4522-84A2-FE90E36A726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37C0F218-350E-4704-B7C1-55ADDA5E3FCB}">
      <dgm:prSet phldrT="[Texto]"/>
      <dgm:spPr>
        <a:solidFill>
          <a:srgbClr val="FF0000"/>
        </a:solidFill>
      </dgm:spPr>
      <dgm:t>
        <a:bodyPr/>
        <a:lstStyle/>
        <a:p>
          <a:r>
            <a:rPr lang="es-MX" b="1" dirty="0">
              <a:solidFill>
                <a:schemeClr val="bg1"/>
              </a:solidFill>
            </a:rPr>
            <a:t>A</a:t>
          </a:r>
        </a:p>
      </dgm:t>
    </dgm:pt>
    <dgm:pt modelId="{21E18FD2-AB0C-4E8C-893C-582E1C275D84}" type="parTrans" cxnId="{BEF7938B-97AF-44FC-86A8-10B131FC3CAF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67510773-7E7D-43B4-ABC8-E0F2B4F1AE36}" type="sibTrans" cxnId="{BEF7938B-97AF-44FC-86A8-10B131FC3CAF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8C3EF59E-98EF-4FA8-B674-863B8607E7CB}">
      <dgm:prSet phldrT="[Texto]" custT="1"/>
      <dgm:spPr/>
      <dgm:t>
        <a:bodyPr/>
        <a:lstStyle/>
        <a:p>
          <a:r>
            <a:rPr lang="es-MX" sz="1100" dirty="0">
              <a:solidFill>
                <a:schemeClr val="accent2"/>
              </a:solidFill>
            </a:rPr>
            <a:t>Espacio de atención a clientes</a:t>
          </a:r>
        </a:p>
      </dgm:t>
    </dgm:pt>
    <dgm:pt modelId="{9E18E356-2F37-4CE8-825A-C4930FA522D9}" type="parTrans" cxnId="{99753EF1-2547-46CE-8B6C-5F865B3770D0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B10AA05B-C2B9-41FD-8B73-FF350ED02023}" type="sibTrans" cxnId="{99753EF1-2547-46CE-8B6C-5F865B3770D0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691B5686-6C8C-4F41-B7A5-E82561CF88AE}">
      <dgm:prSet phldrT="[Texto]"/>
      <dgm:spPr>
        <a:solidFill>
          <a:srgbClr val="00B050"/>
        </a:solidFill>
      </dgm:spPr>
      <dgm:t>
        <a:bodyPr/>
        <a:lstStyle/>
        <a:p>
          <a:r>
            <a:rPr lang="es-MX" b="1" dirty="0">
              <a:solidFill>
                <a:schemeClr val="bg1"/>
              </a:solidFill>
            </a:rPr>
            <a:t>B</a:t>
          </a:r>
        </a:p>
      </dgm:t>
    </dgm:pt>
    <dgm:pt modelId="{18354742-812A-47B5-90BF-569B67659473}" type="parTrans" cxnId="{2BD08D23-F9CF-4F47-AA76-20CECD45A543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52B0AE42-DFB9-4922-BD31-5362A60AF9BF}" type="sibTrans" cxnId="{2BD08D23-F9CF-4F47-AA76-20CECD45A543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9477DCCD-DA97-448F-87F6-B2BB92CB5650}">
      <dgm:prSet phldrT="[Texto]" custT="1"/>
      <dgm:spPr/>
      <dgm:t>
        <a:bodyPr/>
        <a:lstStyle/>
        <a:p>
          <a:r>
            <a:rPr lang="es-MX" sz="1100" dirty="0">
              <a:solidFill>
                <a:schemeClr val="accent2"/>
              </a:solidFill>
            </a:rPr>
            <a:t>Conmutador o  de una a tres líneas telefónicas</a:t>
          </a:r>
        </a:p>
      </dgm:t>
    </dgm:pt>
    <dgm:pt modelId="{D5330412-617D-4C05-BCC8-39F56D8F7D34}" type="parTrans" cxnId="{7CD188BF-82F0-4BA6-BBD5-B1C01B242178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A75E8EB5-F10D-40A0-85C7-AC940A86B17F}" type="sibTrans" cxnId="{7CD188BF-82F0-4BA6-BBD5-B1C01B242178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4BB9DF0C-2BEA-4E42-8A81-CCFC31F7E466}">
      <dgm:prSet phldrT="[Texto]"/>
      <dgm:spPr>
        <a:solidFill>
          <a:srgbClr val="FFC000"/>
        </a:solidFill>
      </dgm:spPr>
      <dgm:t>
        <a:bodyPr/>
        <a:lstStyle/>
        <a:p>
          <a:r>
            <a:rPr lang="es-MX" b="1" dirty="0">
              <a:solidFill>
                <a:schemeClr val="bg1"/>
              </a:solidFill>
            </a:rPr>
            <a:t>C</a:t>
          </a:r>
        </a:p>
      </dgm:t>
    </dgm:pt>
    <dgm:pt modelId="{451FB871-1CF0-4054-AF9C-FE284E8C433C}" type="parTrans" cxnId="{03535BEC-C2EE-4065-8C9A-62AA3E7D8BA2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9618C370-D1E3-4CF5-B9E4-1AD24BD4C1D6}" type="sibTrans" cxnId="{03535BEC-C2EE-4065-8C9A-62AA3E7D8BA2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4B05C766-8A48-4F21-A7B9-C9F3D719A2D6}">
      <dgm:prSet phldrT="[Texto]" custT="1"/>
      <dgm:spPr/>
      <dgm:t>
        <a:bodyPr/>
        <a:lstStyle/>
        <a:p>
          <a:r>
            <a:rPr lang="es-MX" sz="1100" dirty="0">
              <a:solidFill>
                <a:schemeClr val="accent2"/>
              </a:solidFill>
            </a:rPr>
            <a:t>Computadores</a:t>
          </a:r>
        </a:p>
      </dgm:t>
    </dgm:pt>
    <dgm:pt modelId="{71CA9F88-3639-4333-859B-2797E7583E7C}" type="parTrans" cxnId="{5687FA35-395B-4832-94B2-54DA68A5A516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856ED000-A3A8-48EF-8E19-E130C4B3B39A}" type="sibTrans" cxnId="{5687FA35-395B-4832-94B2-54DA68A5A516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5A4834E5-2414-4A3D-9EF0-FF13FEFAE453}">
      <dgm:prSet phldrT="[Texto]" custT="1"/>
      <dgm:spPr/>
      <dgm:t>
        <a:bodyPr/>
        <a:lstStyle/>
        <a:p>
          <a:r>
            <a:rPr lang="es-MX" sz="1100" dirty="0">
              <a:solidFill>
                <a:schemeClr val="accent2"/>
              </a:solidFill>
            </a:rPr>
            <a:t>Software actualizado</a:t>
          </a:r>
        </a:p>
      </dgm:t>
    </dgm:pt>
    <dgm:pt modelId="{10B74BF8-FF03-45E9-9467-89B323AE7888}" type="parTrans" cxnId="{3DB8D59A-A512-4DE1-BBFC-1BA227D5D777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81A3D3D7-3CA7-449C-9194-9879C51F9B48}" type="sibTrans" cxnId="{3DB8D59A-A512-4DE1-BBFC-1BA227D5D777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477C8CA2-A4AE-4E05-916B-AFAA00E79042}">
      <dgm:prSet phldrT="[Texto]" custT="1"/>
      <dgm:spPr/>
      <dgm:t>
        <a:bodyPr/>
        <a:lstStyle/>
        <a:p>
          <a:r>
            <a:rPr lang="es-MX" sz="1100" dirty="0">
              <a:solidFill>
                <a:schemeClr val="accent2"/>
              </a:solidFill>
            </a:rPr>
            <a:t>Espacio de trabajo de oficina</a:t>
          </a:r>
        </a:p>
      </dgm:t>
    </dgm:pt>
    <dgm:pt modelId="{0EDF5A9A-D920-4ADA-BC75-B85F9E996B8B}" type="parTrans" cxnId="{601DE7D9-D609-439B-8494-E1EF08D90486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B090CD2C-4927-447D-B481-FBB1653225B9}" type="sibTrans" cxnId="{601DE7D9-D609-439B-8494-E1EF08D90486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0D07B574-77ED-43F6-A3D0-1452A194F413}">
      <dgm:prSet phldrT="[Texto]" custT="1"/>
      <dgm:spPr/>
      <dgm:t>
        <a:bodyPr/>
        <a:lstStyle/>
        <a:p>
          <a:r>
            <a:rPr lang="es-MX" sz="1100" dirty="0">
              <a:solidFill>
                <a:schemeClr val="accent2"/>
              </a:solidFill>
            </a:rPr>
            <a:t>Internet</a:t>
          </a:r>
        </a:p>
      </dgm:t>
    </dgm:pt>
    <dgm:pt modelId="{85602D8A-3E9A-4D99-B0F5-232A09C90955}" type="parTrans" cxnId="{71EDE61D-97E0-44C1-AC24-61D58AD6EF34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8F927138-D3AE-4F39-B9BC-54BC2E779D7D}" type="sibTrans" cxnId="{71EDE61D-97E0-44C1-AC24-61D58AD6EF34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6CA47FC6-CC38-458F-BFCC-E38E60D2E10F}">
      <dgm:prSet phldrT="[Texto]" custT="1"/>
      <dgm:spPr/>
      <dgm:t>
        <a:bodyPr/>
        <a:lstStyle/>
        <a:p>
          <a:r>
            <a:rPr lang="es-MX" sz="1100" dirty="0">
              <a:solidFill>
                <a:schemeClr val="accent2"/>
              </a:solidFill>
            </a:rPr>
            <a:t>Multifuncionales</a:t>
          </a:r>
        </a:p>
      </dgm:t>
    </dgm:pt>
    <dgm:pt modelId="{2C41A703-3DF1-4315-B5A8-693AE721638A}" type="parTrans" cxnId="{6A34C09F-AA77-4ECB-8338-F579099CAC2A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124AB05E-DCF5-45ED-92B6-F849498B77D1}" type="sibTrans" cxnId="{6A34C09F-AA77-4ECB-8338-F579099CAC2A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90346787-8295-4822-92D0-F6770FF7DF94}">
      <dgm:prSet phldrT="[Texto]" custT="1"/>
      <dgm:spPr/>
      <dgm:t>
        <a:bodyPr/>
        <a:lstStyle/>
        <a:p>
          <a:r>
            <a:rPr lang="es-MX" sz="1100" dirty="0">
              <a:solidFill>
                <a:schemeClr val="accent2"/>
              </a:solidFill>
            </a:rPr>
            <a:t>Software propio diseñado internamente para la administración y control de la gestión de cobranza administrativa y jurídica.</a:t>
          </a:r>
        </a:p>
      </dgm:t>
    </dgm:pt>
    <dgm:pt modelId="{CAB82BE2-63D8-41B8-9494-E673F98E7499}" type="parTrans" cxnId="{B6FAD0C1-9065-4890-A005-2D172101D245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17A642E5-92D0-42C7-AAE3-87DD742B8E8D}" type="sibTrans" cxnId="{B6FAD0C1-9065-4890-A005-2D172101D245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2AA267CE-8012-4AE4-864A-167745617B1C}">
      <dgm:prSet/>
      <dgm:spPr>
        <a:solidFill>
          <a:srgbClr val="0070C0"/>
        </a:solidFill>
      </dgm:spPr>
      <dgm:t>
        <a:bodyPr/>
        <a:lstStyle/>
        <a:p>
          <a:r>
            <a:rPr lang="es-MX" b="1" dirty="0">
              <a:solidFill>
                <a:schemeClr val="bg1"/>
              </a:solidFill>
            </a:rPr>
            <a:t>D</a:t>
          </a:r>
        </a:p>
      </dgm:t>
    </dgm:pt>
    <dgm:pt modelId="{51B2FBE5-A47D-4E9D-AB61-86C201536BB9}" type="parTrans" cxnId="{7A7D5245-BD3D-4E96-A0E5-7C9138D0A9A1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49681172-B1A7-4D13-A27F-C3D24AC4EFE0}" type="sibTrans" cxnId="{7A7D5245-BD3D-4E96-A0E5-7C9138D0A9A1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4B0E3490-B88D-460E-AB62-F24D59C78800}">
      <dgm:prSet custT="1"/>
      <dgm:spPr/>
      <dgm:t>
        <a:bodyPr/>
        <a:lstStyle/>
        <a:p>
          <a:r>
            <a:rPr lang="es-MX" sz="1100" dirty="0">
              <a:solidFill>
                <a:schemeClr val="accent2"/>
              </a:solidFill>
            </a:rPr>
            <a:t>Recursos Humanos</a:t>
          </a:r>
        </a:p>
      </dgm:t>
    </dgm:pt>
    <dgm:pt modelId="{D22807B8-DB76-4D06-B0FF-E0F528766F39}" type="parTrans" cxnId="{E229D976-CDE8-45F2-8F2F-E9D7AA910622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9CD8EAA2-E033-47B0-95EA-E0DD9F337CFA}" type="sibTrans" cxnId="{E229D976-CDE8-45F2-8F2F-E9D7AA910622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73F151B7-7AC0-40BB-A4AA-86B8798FF290}">
      <dgm:prSet phldrT="[Texto]" custT="1"/>
      <dgm:spPr/>
      <dgm:t>
        <a:bodyPr/>
        <a:lstStyle/>
        <a:p>
          <a:r>
            <a:rPr lang="es-MX" sz="1100" dirty="0">
              <a:solidFill>
                <a:schemeClr val="accent2"/>
              </a:solidFill>
            </a:rPr>
            <a:t>Área de Recepción</a:t>
          </a:r>
        </a:p>
      </dgm:t>
    </dgm:pt>
    <dgm:pt modelId="{ACAC96B6-E8AC-4EC6-98B8-53E8DAD91F82}" type="sibTrans" cxnId="{62987E77-1D61-40D2-9419-6AD3642DC849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DF327A4A-D8AE-44C5-ADAC-0DCFBE418AD5}" type="parTrans" cxnId="{62987E77-1D61-40D2-9419-6AD3642DC849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DCE0A567-2E7E-4B32-B15D-5293D92CCA8B}">
      <dgm:prSet phldrT="[Texto]" custT="1"/>
      <dgm:spPr/>
      <dgm:t>
        <a:bodyPr/>
        <a:lstStyle/>
        <a:p>
          <a:r>
            <a:rPr lang="es-MX" sz="1100" dirty="0">
              <a:solidFill>
                <a:schemeClr val="accent2"/>
              </a:solidFill>
            </a:rPr>
            <a:t>Salas de juntas</a:t>
          </a:r>
        </a:p>
      </dgm:t>
    </dgm:pt>
    <dgm:pt modelId="{71ABC4F2-F368-4707-AFAC-D6A7ED13F22B}" type="parTrans" cxnId="{7C289221-997A-405C-B35E-54CDD851A0E8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1EA9B30D-149A-4B3F-8BD1-E1717F776B81}" type="sibTrans" cxnId="{7C289221-997A-405C-B35E-54CDD851A0E8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AFC23A44-2917-475C-8B54-FA88BB723EF9}">
      <dgm:prSet custT="1"/>
      <dgm:spPr/>
      <dgm:t>
        <a:bodyPr/>
        <a:lstStyle/>
        <a:p>
          <a:r>
            <a:rPr lang="es-MX" sz="1100" dirty="0">
              <a:solidFill>
                <a:schemeClr val="accent2"/>
              </a:solidFill>
              <a:latin typeface="Calibri" pitchFamily="34" charset="0"/>
            </a:rPr>
            <a:t>Flexibilidad de ampliar su capacidad  de  atención de  forma inmediata en cualquiera de sus oficinas o </a:t>
          </a:r>
          <a:r>
            <a:rPr lang="es-MX" sz="1100" dirty="0" err="1">
              <a:solidFill>
                <a:schemeClr val="accent2"/>
              </a:solidFill>
              <a:latin typeface="Calibri" pitchFamily="34" charset="0"/>
            </a:rPr>
            <a:t>aperturar</a:t>
          </a:r>
          <a:r>
            <a:rPr lang="es-MX" sz="1100" dirty="0">
              <a:solidFill>
                <a:schemeClr val="accent2"/>
              </a:solidFill>
              <a:latin typeface="Calibri" pitchFamily="34" charset="0"/>
            </a:rPr>
            <a:t> oficinas en cualquier estado de la república</a:t>
          </a:r>
          <a:endParaRPr lang="es-MX" sz="1100" dirty="0">
            <a:solidFill>
              <a:schemeClr val="accent2"/>
            </a:solidFill>
          </a:endParaRPr>
        </a:p>
      </dgm:t>
    </dgm:pt>
    <dgm:pt modelId="{5432FCD9-E158-436D-98AF-C1B24935D58B}" type="parTrans" cxnId="{5BB30F9E-AC49-4A2B-B6C2-C796C56335E3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6F010B2A-B794-45C7-8C35-42FDD55CF015}" type="sibTrans" cxnId="{5BB30F9E-AC49-4A2B-B6C2-C796C56335E3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67429532-406B-45BB-AC18-6B7CE85168F0}">
      <dgm:prSet phldrT="[Texto]" custT="1"/>
      <dgm:spPr/>
      <dgm:t>
        <a:bodyPr/>
        <a:lstStyle/>
        <a:p>
          <a:r>
            <a:rPr lang="es-MX" sz="1100" dirty="0">
              <a:solidFill>
                <a:schemeClr val="accent2"/>
              </a:solidFill>
            </a:rPr>
            <a:t>Servidor Espejo</a:t>
          </a:r>
        </a:p>
      </dgm:t>
    </dgm:pt>
    <dgm:pt modelId="{6CCB4C75-132A-43D3-AAA0-C7D087A98D71}" type="parTrans" cxnId="{4FA5E3E3-80A3-4F89-95EE-095B4979A2E4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04DF03E2-D448-4630-BDBC-C11D39CCFDBB}" type="sibTrans" cxnId="{4FA5E3E3-80A3-4F89-95EE-095B4979A2E4}">
      <dgm:prSet/>
      <dgm:spPr/>
      <dgm:t>
        <a:bodyPr/>
        <a:lstStyle/>
        <a:p>
          <a:endParaRPr lang="es-MX">
            <a:solidFill>
              <a:schemeClr val="accent2"/>
            </a:solidFill>
          </a:endParaRPr>
        </a:p>
      </dgm:t>
    </dgm:pt>
    <dgm:pt modelId="{C10178BD-7C11-4338-8B9D-47C5AA2112F7}" type="pres">
      <dgm:prSet presAssocID="{A466528E-8B34-4522-84A2-FE90E36A726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13F371D-720D-4601-A655-B5630BAF0BEF}" type="pres">
      <dgm:prSet presAssocID="{37C0F218-350E-4704-B7C1-55ADDA5E3FCB}" presName="composite" presStyleCnt="0"/>
      <dgm:spPr/>
    </dgm:pt>
    <dgm:pt modelId="{B3734B58-1604-4EB2-9974-FE04390DDEA2}" type="pres">
      <dgm:prSet presAssocID="{37C0F218-350E-4704-B7C1-55ADDA5E3FCB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339BDE5-52F0-4F0F-9391-DE44915C7C21}" type="pres">
      <dgm:prSet presAssocID="{37C0F218-350E-4704-B7C1-55ADDA5E3FCB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65A8F7C-3891-403B-96C7-79EA105E08AA}" type="pres">
      <dgm:prSet presAssocID="{67510773-7E7D-43B4-ABC8-E0F2B4F1AE36}" presName="sp" presStyleCnt="0"/>
      <dgm:spPr/>
    </dgm:pt>
    <dgm:pt modelId="{26079F35-9FB2-4ABD-B0AB-2A7E30164E0B}" type="pres">
      <dgm:prSet presAssocID="{691B5686-6C8C-4F41-B7A5-E82561CF88AE}" presName="composite" presStyleCnt="0"/>
      <dgm:spPr/>
    </dgm:pt>
    <dgm:pt modelId="{0F44E474-DEE8-4749-82B7-E50E2B666384}" type="pres">
      <dgm:prSet presAssocID="{691B5686-6C8C-4F41-B7A5-E82561CF88AE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748F4DB-C660-4513-8F83-2F629E848E98}" type="pres">
      <dgm:prSet presAssocID="{691B5686-6C8C-4F41-B7A5-E82561CF88AE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1F804DA-11E0-45BF-A200-D31B2B66F394}" type="pres">
      <dgm:prSet presAssocID="{52B0AE42-DFB9-4922-BD31-5362A60AF9BF}" presName="sp" presStyleCnt="0"/>
      <dgm:spPr/>
    </dgm:pt>
    <dgm:pt modelId="{B68FC987-7CE4-47A8-A6C8-BA7D3B1BEB21}" type="pres">
      <dgm:prSet presAssocID="{4BB9DF0C-2BEA-4E42-8A81-CCFC31F7E466}" presName="composite" presStyleCnt="0"/>
      <dgm:spPr/>
    </dgm:pt>
    <dgm:pt modelId="{01A0646A-BC99-4E2B-90C7-4E8C3F5A3276}" type="pres">
      <dgm:prSet presAssocID="{4BB9DF0C-2BEA-4E42-8A81-CCFC31F7E466}" presName="parentText" presStyleLbl="alignNode1" presStyleIdx="2" presStyleCnt="4" custLinFactNeighborX="-10111" custLinFactNeighborY="-767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AB5A39E-A389-4E62-8862-78F1ABE46C20}" type="pres">
      <dgm:prSet presAssocID="{4BB9DF0C-2BEA-4E42-8A81-CCFC31F7E466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0239CC9-C966-46EC-BC8A-4721DFC1A4AE}" type="pres">
      <dgm:prSet presAssocID="{9618C370-D1E3-4CF5-B9E4-1AD24BD4C1D6}" presName="sp" presStyleCnt="0"/>
      <dgm:spPr/>
    </dgm:pt>
    <dgm:pt modelId="{D1DD1B99-4348-4704-B426-573D2000F78B}" type="pres">
      <dgm:prSet presAssocID="{2AA267CE-8012-4AE4-864A-167745617B1C}" presName="composite" presStyleCnt="0"/>
      <dgm:spPr/>
    </dgm:pt>
    <dgm:pt modelId="{1EB43B01-722A-466B-8393-C2FBF54A191C}" type="pres">
      <dgm:prSet presAssocID="{2AA267CE-8012-4AE4-864A-167745617B1C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C50CC2-ABD2-424D-B440-13A9657E6E91}" type="pres">
      <dgm:prSet presAssocID="{2AA267CE-8012-4AE4-864A-167745617B1C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1EDE61D-97E0-44C1-AC24-61D58AD6EF34}" srcId="{691B5686-6C8C-4F41-B7A5-E82561CF88AE}" destId="{0D07B574-77ED-43F6-A3D0-1452A194F413}" srcOrd="2" destOrd="0" parTransId="{85602D8A-3E9A-4D99-B0F5-232A09C90955}" sibTransId="{8F927138-D3AE-4F39-B9BC-54BC2E779D7D}"/>
    <dgm:cxn modelId="{E534C216-2776-443A-8558-499BE6712EED}" type="presOf" srcId="{0D07B574-77ED-43F6-A3D0-1452A194F413}" destId="{0748F4DB-C660-4513-8F83-2F629E848E98}" srcOrd="0" destOrd="2" presId="urn:microsoft.com/office/officeart/2005/8/layout/chevron2"/>
    <dgm:cxn modelId="{E393DA1C-C63C-4DF3-98BC-7498132744B6}" type="presOf" srcId="{8C3EF59E-98EF-4FA8-B674-863B8607E7CB}" destId="{6339BDE5-52F0-4F0F-9391-DE44915C7C21}" srcOrd="0" destOrd="1" presId="urn:microsoft.com/office/officeart/2005/8/layout/chevron2"/>
    <dgm:cxn modelId="{739A2059-41BD-4E40-9648-E9F410559991}" type="presOf" srcId="{4BB9DF0C-2BEA-4E42-8A81-CCFC31F7E466}" destId="{01A0646A-BC99-4E2B-90C7-4E8C3F5A3276}" srcOrd="0" destOrd="0" presId="urn:microsoft.com/office/officeart/2005/8/layout/chevron2"/>
    <dgm:cxn modelId="{A5C21065-325D-4F13-8E8B-EA2F11B2A203}" type="presOf" srcId="{5A4834E5-2414-4A3D-9EF0-FF13FEFAE453}" destId="{DAB5A39E-A389-4E62-8862-78F1ABE46C20}" srcOrd="0" destOrd="1" presId="urn:microsoft.com/office/officeart/2005/8/layout/chevron2"/>
    <dgm:cxn modelId="{5687FA35-395B-4832-94B2-54DA68A5A516}" srcId="{4BB9DF0C-2BEA-4E42-8A81-CCFC31F7E466}" destId="{4B05C766-8A48-4F21-A7B9-C9F3D719A2D6}" srcOrd="0" destOrd="0" parTransId="{71CA9F88-3639-4333-859B-2797E7583E7C}" sibTransId="{856ED000-A3A8-48EF-8E19-E130C4B3B39A}"/>
    <dgm:cxn modelId="{BB17452E-00B3-4EE6-A46A-FF3614046A26}" type="presOf" srcId="{4B05C766-8A48-4F21-A7B9-C9F3D719A2D6}" destId="{DAB5A39E-A389-4E62-8862-78F1ABE46C20}" srcOrd="0" destOrd="0" presId="urn:microsoft.com/office/officeart/2005/8/layout/chevron2"/>
    <dgm:cxn modelId="{AB0C882C-C593-4120-9242-2906F43CB247}" type="presOf" srcId="{691B5686-6C8C-4F41-B7A5-E82561CF88AE}" destId="{0F44E474-DEE8-4749-82B7-E50E2B666384}" srcOrd="0" destOrd="0" presId="urn:microsoft.com/office/officeart/2005/8/layout/chevron2"/>
    <dgm:cxn modelId="{AE9ABB14-E7D5-4C31-AB34-0EE6F094B45A}" type="presOf" srcId="{73F151B7-7AC0-40BB-A4AA-86B8798FF290}" destId="{6339BDE5-52F0-4F0F-9391-DE44915C7C21}" srcOrd="0" destOrd="0" presId="urn:microsoft.com/office/officeart/2005/8/layout/chevron2"/>
    <dgm:cxn modelId="{7CD188BF-82F0-4BA6-BBD5-B1C01B242178}" srcId="{691B5686-6C8C-4F41-B7A5-E82561CF88AE}" destId="{9477DCCD-DA97-448F-87F6-B2BB92CB5650}" srcOrd="0" destOrd="0" parTransId="{D5330412-617D-4C05-BCC8-39F56D8F7D34}" sibTransId="{A75E8EB5-F10D-40A0-85C7-AC940A86B17F}"/>
    <dgm:cxn modelId="{4FA5E3E3-80A3-4F89-95EE-095B4979A2E4}" srcId="{691B5686-6C8C-4F41-B7A5-E82561CF88AE}" destId="{67429532-406B-45BB-AC18-6B7CE85168F0}" srcOrd="3" destOrd="0" parTransId="{6CCB4C75-132A-43D3-AAA0-C7D087A98D71}" sibTransId="{04DF03E2-D448-4630-BDBC-C11D39CCFDBB}"/>
    <dgm:cxn modelId="{DB564966-3747-4EF1-86AB-4C87FF9F4877}" type="presOf" srcId="{37C0F218-350E-4704-B7C1-55ADDA5E3FCB}" destId="{B3734B58-1604-4EB2-9974-FE04390DDEA2}" srcOrd="0" destOrd="0" presId="urn:microsoft.com/office/officeart/2005/8/layout/chevron2"/>
    <dgm:cxn modelId="{F537925D-EB36-46CE-A30D-A68C5BFD274A}" type="presOf" srcId="{67429532-406B-45BB-AC18-6B7CE85168F0}" destId="{0748F4DB-C660-4513-8F83-2F629E848E98}" srcOrd="0" destOrd="3" presId="urn:microsoft.com/office/officeart/2005/8/layout/chevron2"/>
    <dgm:cxn modelId="{5BB30F9E-AC49-4A2B-B6C2-C796C56335E3}" srcId="{2AA267CE-8012-4AE4-864A-167745617B1C}" destId="{AFC23A44-2917-475C-8B54-FA88BB723EF9}" srcOrd="1" destOrd="0" parTransId="{5432FCD9-E158-436D-98AF-C1B24935D58B}" sibTransId="{6F010B2A-B794-45C7-8C35-42FDD55CF015}"/>
    <dgm:cxn modelId="{6BCEF45F-5CF4-43C8-8D93-00F166DC7D78}" type="presOf" srcId="{9477DCCD-DA97-448F-87F6-B2BB92CB5650}" destId="{0748F4DB-C660-4513-8F83-2F629E848E98}" srcOrd="0" destOrd="0" presId="urn:microsoft.com/office/officeart/2005/8/layout/chevron2"/>
    <dgm:cxn modelId="{6A34C09F-AA77-4ECB-8338-F579099CAC2A}" srcId="{691B5686-6C8C-4F41-B7A5-E82561CF88AE}" destId="{6CA47FC6-CC38-458F-BFCC-E38E60D2E10F}" srcOrd="1" destOrd="0" parTransId="{2C41A703-3DF1-4315-B5A8-693AE721638A}" sibTransId="{124AB05E-DCF5-45ED-92B6-F849498B77D1}"/>
    <dgm:cxn modelId="{03535BEC-C2EE-4065-8C9A-62AA3E7D8BA2}" srcId="{A466528E-8B34-4522-84A2-FE90E36A7262}" destId="{4BB9DF0C-2BEA-4E42-8A81-CCFC31F7E466}" srcOrd="2" destOrd="0" parTransId="{451FB871-1CF0-4054-AF9C-FE284E8C433C}" sibTransId="{9618C370-D1E3-4CF5-B9E4-1AD24BD4C1D6}"/>
    <dgm:cxn modelId="{E229D976-CDE8-45F2-8F2F-E9D7AA910622}" srcId="{2AA267CE-8012-4AE4-864A-167745617B1C}" destId="{4B0E3490-B88D-460E-AB62-F24D59C78800}" srcOrd="0" destOrd="0" parTransId="{D22807B8-DB76-4D06-B0FF-E0F528766F39}" sibTransId="{9CD8EAA2-E033-47B0-95EA-E0DD9F337CFA}"/>
    <dgm:cxn modelId="{62987E77-1D61-40D2-9419-6AD3642DC849}" srcId="{37C0F218-350E-4704-B7C1-55ADDA5E3FCB}" destId="{73F151B7-7AC0-40BB-A4AA-86B8798FF290}" srcOrd="0" destOrd="0" parTransId="{DF327A4A-D8AE-44C5-ADAC-0DCFBE418AD5}" sibTransId="{ACAC96B6-E8AC-4EC6-98B8-53E8DAD91F82}"/>
    <dgm:cxn modelId="{303D0D81-5675-4636-9750-BB6804F6C963}" type="presOf" srcId="{AFC23A44-2917-475C-8B54-FA88BB723EF9}" destId="{88C50CC2-ABD2-424D-B440-13A9657E6E91}" srcOrd="0" destOrd="1" presId="urn:microsoft.com/office/officeart/2005/8/layout/chevron2"/>
    <dgm:cxn modelId="{022FD893-0DFC-4EFA-A1F3-CC31AE71B7DD}" type="presOf" srcId="{A466528E-8B34-4522-84A2-FE90E36A7262}" destId="{C10178BD-7C11-4338-8B9D-47C5AA2112F7}" srcOrd="0" destOrd="0" presId="urn:microsoft.com/office/officeart/2005/8/layout/chevron2"/>
    <dgm:cxn modelId="{56DDBF58-58E6-4301-A7B1-4ECB1E98E366}" type="presOf" srcId="{6CA47FC6-CC38-458F-BFCC-E38E60D2E10F}" destId="{0748F4DB-C660-4513-8F83-2F629E848E98}" srcOrd="0" destOrd="1" presId="urn:microsoft.com/office/officeart/2005/8/layout/chevron2"/>
    <dgm:cxn modelId="{BF30A87A-2962-4EDE-BB18-910323BDB210}" type="presOf" srcId="{DCE0A567-2E7E-4B32-B15D-5293D92CCA8B}" destId="{6339BDE5-52F0-4F0F-9391-DE44915C7C21}" srcOrd="0" destOrd="3" presId="urn:microsoft.com/office/officeart/2005/8/layout/chevron2"/>
    <dgm:cxn modelId="{013061D2-4AD9-4919-8FDC-4F2175728F52}" type="presOf" srcId="{477C8CA2-A4AE-4E05-916B-AFAA00E79042}" destId="{6339BDE5-52F0-4F0F-9391-DE44915C7C21}" srcOrd="0" destOrd="2" presId="urn:microsoft.com/office/officeart/2005/8/layout/chevron2"/>
    <dgm:cxn modelId="{EF825826-3EB6-46C4-B07B-9EDB28827DE8}" type="presOf" srcId="{4B0E3490-B88D-460E-AB62-F24D59C78800}" destId="{88C50CC2-ABD2-424D-B440-13A9657E6E91}" srcOrd="0" destOrd="0" presId="urn:microsoft.com/office/officeart/2005/8/layout/chevron2"/>
    <dgm:cxn modelId="{7A7D5245-BD3D-4E96-A0E5-7C9138D0A9A1}" srcId="{A466528E-8B34-4522-84A2-FE90E36A7262}" destId="{2AA267CE-8012-4AE4-864A-167745617B1C}" srcOrd="3" destOrd="0" parTransId="{51B2FBE5-A47D-4E9D-AB61-86C201536BB9}" sibTransId="{49681172-B1A7-4D13-A27F-C3D24AC4EFE0}"/>
    <dgm:cxn modelId="{601DE7D9-D609-439B-8494-E1EF08D90486}" srcId="{37C0F218-350E-4704-B7C1-55ADDA5E3FCB}" destId="{477C8CA2-A4AE-4E05-916B-AFAA00E79042}" srcOrd="2" destOrd="0" parTransId="{0EDF5A9A-D920-4ADA-BC75-B85F9E996B8B}" sibTransId="{B090CD2C-4927-447D-B481-FBB1653225B9}"/>
    <dgm:cxn modelId="{BEF7938B-97AF-44FC-86A8-10B131FC3CAF}" srcId="{A466528E-8B34-4522-84A2-FE90E36A7262}" destId="{37C0F218-350E-4704-B7C1-55ADDA5E3FCB}" srcOrd="0" destOrd="0" parTransId="{21E18FD2-AB0C-4E8C-893C-582E1C275D84}" sibTransId="{67510773-7E7D-43B4-ABC8-E0F2B4F1AE36}"/>
    <dgm:cxn modelId="{FA3B532F-4898-4150-A7BD-214D59AA1330}" type="presOf" srcId="{90346787-8295-4822-92D0-F6770FF7DF94}" destId="{DAB5A39E-A389-4E62-8862-78F1ABE46C20}" srcOrd="0" destOrd="2" presId="urn:microsoft.com/office/officeart/2005/8/layout/chevron2"/>
    <dgm:cxn modelId="{DE3EBE7A-ABCE-4CAF-8B7B-718AC0CF25A7}" type="presOf" srcId="{2AA267CE-8012-4AE4-864A-167745617B1C}" destId="{1EB43B01-722A-466B-8393-C2FBF54A191C}" srcOrd="0" destOrd="0" presId="urn:microsoft.com/office/officeart/2005/8/layout/chevron2"/>
    <dgm:cxn modelId="{3DB8D59A-A512-4DE1-BBFC-1BA227D5D777}" srcId="{4BB9DF0C-2BEA-4E42-8A81-CCFC31F7E466}" destId="{5A4834E5-2414-4A3D-9EF0-FF13FEFAE453}" srcOrd="1" destOrd="0" parTransId="{10B74BF8-FF03-45E9-9467-89B323AE7888}" sibTransId="{81A3D3D7-3CA7-449C-9194-9879C51F9B48}"/>
    <dgm:cxn modelId="{2BD08D23-F9CF-4F47-AA76-20CECD45A543}" srcId="{A466528E-8B34-4522-84A2-FE90E36A7262}" destId="{691B5686-6C8C-4F41-B7A5-E82561CF88AE}" srcOrd="1" destOrd="0" parTransId="{18354742-812A-47B5-90BF-569B67659473}" sibTransId="{52B0AE42-DFB9-4922-BD31-5362A60AF9BF}"/>
    <dgm:cxn modelId="{99753EF1-2547-46CE-8B6C-5F865B3770D0}" srcId="{37C0F218-350E-4704-B7C1-55ADDA5E3FCB}" destId="{8C3EF59E-98EF-4FA8-B674-863B8607E7CB}" srcOrd="1" destOrd="0" parTransId="{9E18E356-2F37-4CE8-825A-C4930FA522D9}" sibTransId="{B10AA05B-C2B9-41FD-8B73-FF350ED02023}"/>
    <dgm:cxn modelId="{7C289221-997A-405C-B35E-54CDD851A0E8}" srcId="{37C0F218-350E-4704-B7C1-55ADDA5E3FCB}" destId="{DCE0A567-2E7E-4B32-B15D-5293D92CCA8B}" srcOrd="3" destOrd="0" parTransId="{71ABC4F2-F368-4707-AFAC-D6A7ED13F22B}" sibTransId="{1EA9B30D-149A-4B3F-8BD1-E1717F776B81}"/>
    <dgm:cxn modelId="{B6FAD0C1-9065-4890-A005-2D172101D245}" srcId="{4BB9DF0C-2BEA-4E42-8A81-CCFC31F7E466}" destId="{90346787-8295-4822-92D0-F6770FF7DF94}" srcOrd="2" destOrd="0" parTransId="{CAB82BE2-63D8-41B8-9494-E673F98E7499}" sibTransId="{17A642E5-92D0-42C7-AAE3-87DD742B8E8D}"/>
    <dgm:cxn modelId="{13A96199-267C-48C0-AA71-D5A573B86CB9}" type="presParOf" srcId="{C10178BD-7C11-4338-8B9D-47C5AA2112F7}" destId="{A13F371D-720D-4601-A655-B5630BAF0BEF}" srcOrd="0" destOrd="0" presId="urn:microsoft.com/office/officeart/2005/8/layout/chevron2"/>
    <dgm:cxn modelId="{89F01D68-6890-4F06-B0AD-B4DC9FE217C9}" type="presParOf" srcId="{A13F371D-720D-4601-A655-B5630BAF0BEF}" destId="{B3734B58-1604-4EB2-9974-FE04390DDEA2}" srcOrd="0" destOrd="0" presId="urn:microsoft.com/office/officeart/2005/8/layout/chevron2"/>
    <dgm:cxn modelId="{BAB75BDB-1B66-44D0-A321-3A956147E227}" type="presParOf" srcId="{A13F371D-720D-4601-A655-B5630BAF0BEF}" destId="{6339BDE5-52F0-4F0F-9391-DE44915C7C21}" srcOrd="1" destOrd="0" presId="urn:microsoft.com/office/officeart/2005/8/layout/chevron2"/>
    <dgm:cxn modelId="{D46C0C7D-A626-45E0-9959-E3A83FFFDB21}" type="presParOf" srcId="{C10178BD-7C11-4338-8B9D-47C5AA2112F7}" destId="{965A8F7C-3891-403B-96C7-79EA105E08AA}" srcOrd="1" destOrd="0" presId="urn:microsoft.com/office/officeart/2005/8/layout/chevron2"/>
    <dgm:cxn modelId="{6B4E66CE-CEAA-4DC8-9B95-899A1485398D}" type="presParOf" srcId="{C10178BD-7C11-4338-8B9D-47C5AA2112F7}" destId="{26079F35-9FB2-4ABD-B0AB-2A7E30164E0B}" srcOrd="2" destOrd="0" presId="urn:microsoft.com/office/officeart/2005/8/layout/chevron2"/>
    <dgm:cxn modelId="{61761703-D829-4D15-8596-D7E7750D7EA8}" type="presParOf" srcId="{26079F35-9FB2-4ABD-B0AB-2A7E30164E0B}" destId="{0F44E474-DEE8-4749-82B7-E50E2B666384}" srcOrd="0" destOrd="0" presId="urn:microsoft.com/office/officeart/2005/8/layout/chevron2"/>
    <dgm:cxn modelId="{60FB686F-226F-4EAF-8B37-CA77F5376C37}" type="presParOf" srcId="{26079F35-9FB2-4ABD-B0AB-2A7E30164E0B}" destId="{0748F4DB-C660-4513-8F83-2F629E848E98}" srcOrd="1" destOrd="0" presId="urn:microsoft.com/office/officeart/2005/8/layout/chevron2"/>
    <dgm:cxn modelId="{689A0B03-48C5-4223-9892-F02997C07F08}" type="presParOf" srcId="{C10178BD-7C11-4338-8B9D-47C5AA2112F7}" destId="{41F804DA-11E0-45BF-A200-D31B2B66F394}" srcOrd="3" destOrd="0" presId="urn:microsoft.com/office/officeart/2005/8/layout/chevron2"/>
    <dgm:cxn modelId="{806DAF7A-3B27-4E39-A019-836D5492143B}" type="presParOf" srcId="{C10178BD-7C11-4338-8B9D-47C5AA2112F7}" destId="{B68FC987-7CE4-47A8-A6C8-BA7D3B1BEB21}" srcOrd="4" destOrd="0" presId="urn:microsoft.com/office/officeart/2005/8/layout/chevron2"/>
    <dgm:cxn modelId="{FC5AC5DA-CEE5-4132-B69B-DF2ED0966435}" type="presParOf" srcId="{B68FC987-7CE4-47A8-A6C8-BA7D3B1BEB21}" destId="{01A0646A-BC99-4E2B-90C7-4E8C3F5A3276}" srcOrd="0" destOrd="0" presId="urn:microsoft.com/office/officeart/2005/8/layout/chevron2"/>
    <dgm:cxn modelId="{7D3AE16E-FAB0-43CD-B368-3DEE25DFB8B7}" type="presParOf" srcId="{B68FC987-7CE4-47A8-A6C8-BA7D3B1BEB21}" destId="{DAB5A39E-A389-4E62-8862-78F1ABE46C20}" srcOrd="1" destOrd="0" presId="urn:microsoft.com/office/officeart/2005/8/layout/chevron2"/>
    <dgm:cxn modelId="{82A5B0E3-5594-4874-B84A-FE50A8EEB676}" type="presParOf" srcId="{C10178BD-7C11-4338-8B9D-47C5AA2112F7}" destId="{90239CC9-C966-46EC-BC8A-4721DFC1A4AE}" srcOrd="5" destOrd="0" presId="urn:microsoft.com/office/officeart/2005/8/layout/chevron2"/>
    <dgm:cxn modelId="{776E173F-E233-41E7-8F27-161F45552E2C}" type="presParOf" srcId="{C10178BD-7C11-4338-8B9D-47C5AA2112F7}" destId="{D1DD1B99-4348-4704-B426-573D2000F78B}" srcOrd="6" destOrd="0" presId="urn:microsoft.com/office/officeart/2005/8/layout/chevron2"/>
    <dgm:cxn modelId="{5B0DBD29-2F1C-4A9A-B201-85CBCBE2D723}" type="presParOf" srcId="{D1DD1B99-4348-4704-B426-573D2000F78B}" destId="{1EB43B01-722A-466B-8393-C2FBF54A191C}" srcOrd="0" destOrd="0" presId="urn:microsoft.com/office/officeart/2005/8/layout/chevron2"/>
    <dgm:cxn modelId="{B2EC9D47-F0C7-421A-A8EF-B56594A050FD}" type="presParOf" srcId="{D1DD1B99-4348-4704-B426-573D2000F78B}" destId="{88C50CC2-ABD2-424D-B440-13A9657E6E9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734B58-1604-4EB2-9974-FE04390DDEA2}">
      <dsp:nvSpPr>
        <dsp:cNvPr id="0" name=""/>
        <dsp:cNvSpPr/>
      </dsp:nvSpPr>
      <dsp:spPr>
        <a:xfrm rot="5400000">
          <a:off x="-151743" y="154465"/>
          <a:ext cx="1011623" cy="708136"/>
        </a:xfrm>
        <a:prstGeom prst="chevron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b="1" kern="1200" dirty="0">
              <a:solidFill>
                <a:schemeClr val="bg1"/>
              </a:solidFill>
            </a:rPr>
            <a:t>A</a:t>
          </a:r>
        </a:p>
      </dsp:txBody>
      <dsp:txXfrm rot="-5400000">
        <a:off x="1" y="356789"/>
        <a:ext cx="708136" cy="303487"/>
      </dsp:txXfrm>
    </dsp:sp>
    <dsp:sp modelId="{6339BDE5-52F0-4F0F-9391-DE44915C7C21}">
      <dsp:nvSpPr>
        <dsp:cNvPr id="0" name=""/>
        <dsp:cNvSpPr/>
      </dsp:nvSpPr>
      <dsp:spPr>
        <a:xfrm rot="5400000">
          <a:off x="3841714" y="-3130855"/>
          <a:ext cx="657555" cy="69247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>
              <a:solidFill>
                <a:schemeClr val="accent2"/>
              </a:solidFill>
            </a:rPr>
            <a:t>Área de Recepción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>
              <a:solidFill>
                <a:schemeClr val="accent2"/>
              </a:solidFill>
            </a:rPr>
            <a:t>Espacio de atención a clientes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>
              <a:solidFill>
                <a:schemeClr val="accent2"/>
              </a:solidFill>
            </a:rPr>
            <a:t>Espacio de trabajo de oficina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>
              <a:solidFill>
                <a:schemeClr val="accent2"/>
              </a:solidFill>
            </a:rPr>
            <a:t>Salas de juntas</a:t>
          </a:r>
        </a:p>
      </dsp:txBody>
      <dsp:txXfrm rot="-5400000">
        <a:off x="708137" y="34821"/>
        <a:ext cx="6892612" cy="593357"/>
      </dsp:txXfrm>
    </dsp:sp>
    <dsp:sp modelId="{0F44E474-DEE8-4749-82B7-E50E2B666384}">
      <dsp:nvSpPr>
        <dsp:cNvPr id="0" name=""/>
        <dsp:cNvSpPr/>
      </dsp:nvSpPr>
      <dsp:spPr>
        <a:xfrm rot="5400000">
          <a:off x="-151743" y="1015576"/>
          <a:ext cx="1011623" cy="708136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b="1" kern="1200" dirty="0">
              <a:solidFill>
                <a:schemeClr val="bg1"/>
              </a:solidFill>
            </a:rPr>
            <a:t>B</a:t>
          </a:r>
        </a:p>
      </dsp:txBody>
      <dsp:txXfrm rot="-5400000">
        <a:off x="1" y="1217900"/>
        <a:ext cx="708136" cy="303487"/>
      </dsp:txXfrm>
    </dsp:sp>
    <dsp:sp modelId="{0748F4DB-C660-4513-8F83-2F629E848E98}">
      <dsp:nvSpPr>
        <dsp:cNvPr id="0" name=""/>
        <dsp:cNvSpPr/>
      </dsp:nvSpPr>
      <dsp:spPr>
        <a:xfrm rot="5400000">
          <a:off x="3841714" y="-2269745"/>
          <a:ext cx="657555" cy="69247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>
              <a:solidFill>
                <a:schemeClr val="accent2"/>
              </a:solidFill>
            </a:rPr>
            <a:t>Conmutador o  de una a tres líneas telefónicas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>
              <a:solidFill>
                <a:schemeClr val="accent2"/>
              </a:solidFill>
            </a:rPr>
            <a:t>Multifuncionales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>
              <a:solidFill>
                <a:schemeClr val="accent2"/>
              </a:solidFill>
            </a:rPr>
            <a:t>Internet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>
              <a:solidFill>
                <a:schemeClr val="accent2"/>
              </a:solidFill>
            </a:rPr>
            <a:t>Servidor Espejo</a:t>
          </a:r>
        </a:p>
      </dsp:txBody>
      <dsp:txXfrm rot="-5400000">
        <a:off x="708137" y="895931"/>
        <a:ext cx="6892612" cy="593357"/>
      </dsp:txXfrm>
    </dsp:sp>
    <dsp:sp modelId="{01A0646A-BC99-4E2B-90C7-4E8C3F5A3276}">
      <dsp:nvSpPr>
        <dsp:cNvPr id="0" name=""/>
        <dsp:cNvSpPr/>
      </dsp:nvSpPr>
      <dsp:spPr>
        <a:xfrm rot="5400000">
          <a:off x="-151743" y="1799065"/>
          <a:ext cx="1011623" cy="708136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b="1" kern="1200" dirty="0">
              <a:solidFill>
                <a:schemeClr val="bg1"/>
              </a:solidFill>
            </a:rPr>
            <a:t>C</a:t>
          </a:r>
        </a:p>
      </dsp:txBody>
      <dsp:txXfrm rot="-5400000">
        <a:off x="1" y="2001389"/>
        <a:ext cx="708136" cy="303487"/>
      </dsp:txXfrm>
    </dsp:sp>
    <dsp:sp modelId="{DAB5A39E-A389-4E62-8862-78F1ABE46C20}">
      <dsp:nvSpPr>
        <dsp:cNvPr id="0" name=""/>
        <dsp:cNvSpPr/>
      </dsp:nvSpPr>
      <dsp:spPr>
        <a:xfrm rot="5400000">
          <a:off x="3841714" y="-1408634"/>
          <a:ext cx="657555" cy="69247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>
              <a:solidFill>
                <a:schemeClr val="accent2"/>
              </a:solidFill>
            </a:rPr>
            <a:t>Computadores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>
              <a:solidFill>
                <a:schemeClr val="accent2"/>
              </a:solidFill>
            </a:rPr>
            <a:t>Software actualizado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>
              <a:solidFill>
                <a:schemeClr val="accent2"/>
              </a:solidFill>
            </a:rPr>
            <a:t>Software propio diseñado internamente para la administración y control de la gestión de cobranza administrativa y jurídica.</a:t>
          </a:r>
        </a:p>
      </dsp:txBody>
      <dsp:txXfrm rot="-5400000">
        <a:off x="708137" y="1757042"/>
        <a:ext cx="6892612" cy="593357"/>
      </dsp:txXfrm>
    </dsp:sp>
    <dsp:sp modelId="{1EB43B01-722A-466B-8393-C2FBF54A191C}">
      <dsp:nvSpPr>
        <dsp:cNvPr id="0" name=""/>
        <dsp:cNvSpPr/>
      </dsp:nvSpPr>
      <dsp:spPr>
        <a:xfrm rot="5400000">
          <a:off x="-151743" y="2737797"/>
          <a:ext cx="1011623" cy="708136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b="1" kern="1200" dirty="0">
              <a:solidFill>
                <a:schemeClr val="bg1"/>
              </a:solidFill>
            </a:rPr>
            <a:t>D</a:t>
          </a:r>
        </a:p>
      </dsp:txBody>
      <dsp:txXfrm rot="-5400000">
        <a:off x="1" y="2940121"/>
        <a:ext cx="708136" cy="303487"/>
      </dsp:txXfrm>
    </dsp:sp>
    <dsp:sp modelId="{88C50CC2-ABD2-424D-B440-13A9657E6E91}">
      <dsp:nvSpPr>
        <dsp:cNvPr id="0" name=""/>
        <dsp:cNvSpPr/>
      </dsp:nvSpPr>
      <dsp:spPr>
        <a:xfrm rot="5400000">
          <a:off x="3841714" y="-547523"/>
          <a:ext cx="657555" cy="69247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>
              <a:solidFill>
                <a:schemeClr val="accent2"/>
              </a:solidFill>
            </a:rPr>
            <a:t>Recursos Humanos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>
              <a:solidFill>
                <a:schemeClr val="accent2"/>
              </a:solidFill>
              <a:latin typeface="Calibri" pitchFamily="34" charset="0"/>
            </a:rPr>
            <a:t>Flexibilidad de ampliar su capacidad  de  atención de  forma inmediata en cualquiera de sus oficinas o </a:t>
          </a:r>
          <a:r>
            <a:rPr lang="es-MX" sz="1100" kern="1200" dirty="0" err="1">
              <a:solidFill>
                <a:schemeClr val="accent2"/>
              </a:solidFill>
              <a:latin typeface="Calibri" pitchFamily="34" charset="0"/>
            </a:rPr>
            <a:t>aperturar</a:t>
          </a:r>
          <a:r>
            <a:rPr lang="es-MX" sz="1100" kern="1200" dirty="0">
              <a:solidFill>
                <a:schemeClr val="accent2"/>
              </a:solidFill>
              <a:latin typeface="Calibri" pitchFamily="34" charset="0"/>
            </a:rPr>
            <a:t> oficinas en cualquier estado de la república</a:t>
          </a:r>
          <a:endParaRPr lang="es-MX" sz="1100" kern="1200" dirty="0">
            <a:solidFill>
              <a:schemeClr val="accent2"/>
            </a:solidFill>
          </a:endParaRPr>
        </a:p>
      </dsp:txBody>
      <dsp:txXfrm rot="-5400000">
        <a:off x="708137" y="2618153"/>
        <a:ext cx="6892612" cy="5933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B5D358A3-1EBF-AB4D-9C95-070039263D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88BA8A-987F-724D-9A6B-2A1E45BCD5B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E12E28F-9D0F-574C-BB94-9AAE73916C50}" type="datetimeFigureOut">
              <a:rPr lang="es-MX"/>
              <a:pPr>
                <a:defRPr/>
              </a:pPr>
              <a:t>17/07/2024</a:t>
            </a:fld>
            <a:endParaRPr lang="es-MX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6BD65C97-14FE-1345-A507-46CB67503CF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MX" noProof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6B5F99A3-2C85-4343-A0A8-0AAD28721D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1038" y="4778375"/>
            <a:ext cx="5435600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MX" noProof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6E42C31-6863-2B45-88A2-4CB55A987F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D6B7D23-C6F7-9145-8887-E7EB74185E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27B19E2-F680-174D-B203-A24E604CA306}" type="slidenum">
              <a:rPr lang="es-MX" altLang="es-MX"/>
              <a:pPr/>
              <a:t>‹Nº›</a:t>
            </a:fld>
            <a:endParaRPr lang="es-MX" alt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Marcador de imagen de diapositiva">
            <a:extLst>
              <a:ext uri="{FF2B5EF4-FFF2-40B4-BE49-F238E27FC236}">
                <a16:creationId xmlns:a16="http://schemas.microsoft.com/office/drawing/2014/main" id="{91EFECF6-5423-7F4F-A591-A3456B40CBA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2 Marcador de notas">
            <a:extLst>
              <a:ext uri="{FF2B5EF4-FFF2-40B4-BE49-F238E27FC236}">
                <a16:creationId xmlns:a16="http://schemas.microsoft.com/office/drawing/2014/main" id="{008CFEE0-E830-CF4D-93AE-7460E68D225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altLang="es-MX"/>
          </a:p>
        </p:txBody>
      </p:sp>
      <p:sp>
        <p:nvSpPr>
          <p:cNvPr id="16387" name="3 Marcador de número de diapositiva">
            <a:extLst>
              <a:ext uri="{FF2B5EF4-FFF2-40B4-BE49-F238E27FC236}">
                <a16:creationId xmlns:a16="http://schemas.microsoft.com/office/drawing/2014/main" id="{138DE4A5-3BB9-A746-AF0C-D7E00A5604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44B1707-5954-3C48-A0E2-2E25BA90E576}" type="slidenum">
              <a:rPr lang="es-MX" altLang="es-MX" sz="1200"/>
              <a:pPr/>
              <a:t>2</a:t>
            </a:fld>
            <a:endParaRPr lang="es-MX" altLang="es-MX" sz="1200"/>
          </a:p>
        </p:txBody>
      </p:sp>
      <p:sp>
        <p:nvSpPr>
          <p:cNvPr id="16388" name="4 Marcador de fecha">
            <a:extLst>
              <a:ext uri="{FF2B5EF4-FFF2-40B4-BE49-F238E27FC236}">
                <a16:creationId xmlns:a16="http://schemas.microsoft.com/office/drawing/2014/main" id="{3FCD4AE6-1485-5D4E-9B05-6AC491673C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s-MX" altLang="es-MX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Marcador de imagen de diapositiva 1">
            <a:extLst>
              <a:ext uri="{FF2B5EF4-FFF2-40B4-BE49-F238E27FC236}">
                <a16:creationId xmlns:a16="http://schemas.microsoft.com/office/drawing/2014/main" id="{5713987A-1480-8241-B62E-769C8371C8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8" name="Marcador de notas 2">
            <a:extLst>
              <a:ext uri="{FF2B5EF4-FFF2-40B4-BE49-F238E27FC236}">
                <a16:creationId xmlns:a16="http://schemas.microsoft.com/office/drawing/2014/main" id="{5F47526C-BEC7-AD40-8BD6-544CCD04BC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MX" altLang="es-MX"/>
          </a:p>
        </p:txBody>
      </p:sp>
      <p:sp>
        <p:nvSpPr>
          <p:cNvPr id="24579" name="Marcador de número de diapositiva 3">
            <a:extLst>
              <a:ext uri="{FF2B5EF4-FFF2-40B4-BE49-F238E27FC236}">
                <a16:creationId xmlns:a16="http://schemas.microsoft.com/office/drawing/2014/main" id="{EC82BFF0-7679-C343-8984-58B29688F8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D085E88-546E-A546-98D3-5DCF9A8067EA}" type="slidenum">
              <a:rPr lang="es-MX" altLang="es-MX" sz="1200"/>
              <a:pPr/>
              <a:t>6</a:t>
            </a:fld>
            <a:endParaRPr lang="es-MX" altLang="es-MX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9E51289-5D14-B444-8F8D-F42666D740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0E627AA-5420-8443-9553-9FE052AFD5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FF2FDF4-04EF-5E41-99B0-8880C1C943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D0A4C4-5E08-7B44-A2AC-077E64246D4A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2178861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054E7ED-B64F-3E41-87A8-EAA47A2E38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9D215D0-884F-B943-B727-92241ED1AB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685334E-2017-6E41-8DF0-68FD0850B2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6C0EC7-885B-9C4D-8FF0-D3497E15F6D2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3973832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CB46FB2-E00A-CD46-90AD-BCF97CB205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AB848A7-40CB-054D-9385-1CAB3276A6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E6B718A-4FCE-3345-95C5-371F38ED6E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F1EF46-F013-644C-8D02-7877EC1D73E2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4259270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9BC9A15-40E1-124B-BE9C-0296CF7107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7B09AFF-1A1A-C341-BC31-51878B4A17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D33FFDF-296D-344D-8B15-70EBDDD341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873DD4-617A-FC4C-96F9-2ED609CBC191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2438090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D280963-3C39-464E-AF7F-65F3DC81A5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CADF322-008B-E547-BFE7-C1097B9E0D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A79F59D-4894-324A-9BF6-FCD8AA1670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C9549-757A-8249-999C-8C52665E3781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1772023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F6B361-2F0F-3B46-8E5B-27831C00F0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426DEF-8AB3-FB4C-B359-FBABF87EE1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229E2A-A9CA-E845-ABFE-B271E4FB32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701636-DC24-164D-A1DF-4EF245C106E3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3693815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2C9B367-2D90-4C46-BD3B-41EF232B29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6258E8B-DC45-2D4F-997E-88930847F0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CF75961-22CC-2046-8258-C2E4CCD71A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35C9C7-F9EF-564A-B270-489FBFE9755A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793002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4E43F4C-5A63-604F-BB69-A0C4B60095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3888F63-F221-464F-9C3A-4ADF5AEE7F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258AFC5-2D82-FA4E-92A9-F7FAC9BAF1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A27F07-93BC-A745-BE8E-B1FA53060A25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406230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2F4C32A-D2A4-3644-87E7-8C6728EF5D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96E51A3-4A56-B84A-945E-7CEF57B008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4FF0E96-9017-B445-BB9A-2C51593FD2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1BFF51-36A1-9D45-92BE-BF4466CFE60F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3681687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190F3E-F14F-EC4C-B3D7-15A879FCAB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4064B1-F35E-AC48-AC0E-DE57205717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EAC15A-601F-C94E-9B3C-228EFEE3EE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360E45-15A0-5D4B-BA21-0B55DEABA703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187844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C57681-3E35-AA46-A43D-A6DBA65928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9A300C-765F-1442-861C-5A9509E82A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F94BE3-8814-DF45-857A-72456409EE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FACB40-D2EC-B148-886D-FBDF04421B61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1579997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6F31B8E-B964-B847-98E8-91DB85033B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MX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EB12BA9-4651-BD49-A8C7-113C160ABE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MX"/>
              <a:t>Haga clic para modificar el estilo de texto del patrón</a:t>
            </a:r>
          </a:p>
          <a:p>
            <a:pPr lvl="1"/>
            <a:r>
              <a:rPr lang="es-ES" altLang="es-MX"/>
              <a:t>Segundo nivel</a:t>
            </a:r>
          </a:p>
          <a:p>
            <a:pPr lvl="2"/>
            <a:r>
              <a:rPr lang="es-ES" altLang="es-MX"/>
              <a:t>Tercer nivel</a:t>
            </a:r>
          </a:p>
          <a:p>
            <a:pPr lvl="3"/>
            <a:r>
              <a:rPr lang="es-ES" altLang="es-MX"/>
              <a:t>Cuarto nivel</a:t>
            </a:r>
          </a:p>
          <a:p>
            <a:pPr lvl="4"/>
            <a:r>
              <a:rPr lang="es-ES" altLang="es-MX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C497C44-285E-F644-A906-406738C2143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0E0F5A8-103F-D643-A529-4B62631F1D0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A35B1FE-E9D2-F04B-8AE0-7F616808B67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E63DAF6-D0D3-F14B-9616-EC437879A655}" type="slidenum">
              <a:rPr lang="es-ES" altLang="es-MX"/>
              <a:pPr/>
              <a:t>‹Nº›</a:t>
            </a:fld>
            <a:endParaRPr lang="es-ES" alt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cpc@cpc.com.m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pc.com.mx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3 Imagen" descr="Encabezado CPC plantilla.bmp">
            <a:extLst>
              <a:ext uri="{FF2B5EF4-FFF2-40B4-BE49-F238E27FC236}">
                <a16:creationId xmlns:a16="http://schemas.microsoft.com/office/drawing/2014/main" id="{36C4632A-93C2-D445-8868-4798787DB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620713"/>
            <a:ext cx="7267575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>
            <a:extLst>
              <a:ext uri="{FF2B5EF4-FFF2-40B4-BE49-F238E27FC236}">
                <a16:creationId xmlns:a16="http://schemas.microsoft.com/office/drawing/2014/main" id="{528A4E87-3F44-D14D-A06A-67B6FA57C21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11288" y="3332163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s-MX" sz="4800" b="1" i="1" dirty="0">
                <a:solidFill>
                  <a:schemeClr val="accent6"/>
                </a:solidFill>
                <a:latin typeface="Calibri" pitchFamily="34" charset="0"/>
              </a:rPr>
              <a:t>Presentación</a:t>
            </a:r>
          </a:p>
          <a:p>
            <a:pPr eaLnBrk="1" hangingPunct="1">
              <a:defRPr/>
            </a:pPr>
            <a:r>
              <a:rPr lang="es-MX" sz="4800" b="1" i="1" dirty="0">
                <a:solidFill>
                  <a:schemeClr val="accent6"/>
                </a:solidFill>
                <a:latin typeface="Calibri" pitchFamily="34" charset="0"/>
              </a:rPr>
              <a:t>CPC</a:t>
            </a:r>
          </a:p>
          <a:p>
            <a:pPr eaLnBrk="1" hangingPunct="1">
              <a:defRPr/>
            </a:pPr>
            <a:endParaRPr lang="es-MX" sz="4800" b="1" dirty="0">
              <a:solidFill>
                <a:schemeClr val="accent6"/>
              </a:solidFill>
              <a:latin typeface="Calibri" pitchFamily="34" charset="0"/>
            </a:endParaRPr>
          </a:p>
          <a:p>
            <a:pPr algn="r" eaLnBrk="1" hangingPunct="1">
              <a:defRPr/>
            </a:pPr>
            <a:r>
              <a:rPr lang="es-MX" sz="4800" b="1" dirty="0">
                <a:solidFill>
                  <a:schemeClr val="accent6"/>
                </a:solidFill>
                <a:latin typeface="Calibri" pitchFamily="34" charset="0"/>
              </a:rPr>
              <a:t> </a:t>
            </a:r>
            <a:r>
              <a:rPr lang="es-MX" sz="2400" b="1" i="1" dirty="0" smtClean="0">
                <a:solidFill>
                  <a:schemeClr val="accent6"/>
                </a:solidFill>
                <a:latin typeface="Calibri" pitchFamily="34" charset="0"/>
              </a:rPr>
              <a:t>JUNIO</a:t>
            </a:r>
            <a:r>
              <a:rPr lang="es-MX" sz="2400" b="1" i="1" dirty="0" smtClean="0">
                <a:solidFill>
                  <a:schemeClr val="accent6"/>
                </a:solidFill>
                <a:latin typeface="Calibri" pitchFamily="34" charset="0"/>
              </a:rPr>
              <a:t>, 2024</a:t>
            </a:r>
            <a:endParaRPr lang="es-MX" sz="2400" b="1" i="1" dirty="0">
              <a:solidFill>
                <a:schemeClr val="accent6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Papelería CPC_página4">
            <a:extLst>
              <a:ext uri="{FF2B5EF4-FFF2-40B4-BE49-F238E27FC236}">
                <a16:creationId xmlns:a16="http://schemas.microsoft.com/office/drawing/2014/main" id="{3D82F016-8040-694D-AB66-8D6C5E0DB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1 Título">
            <a:extLst>
              <a:ext uri="{FF2B5EF4-FFF2-40B4-BE49-F238E27FC236}">
                <a16:creationId xmlns:a16="http://schemas.microsoft.com/office/drawing/2014/main" id="{BA65883D-0E87-D743-B457-39B9EF45B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62834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es-MX" altLang="es-MX" sz="3200" dirty="0"/>
              <a:t/>
            </a:r>
            <a:br>
              <a:rPr lang="es-MX" altLang="es-MX" sz="3200" dirty="0"/>
            </a:br>
            <a:r>
              <a:rPr lang="es-MX" altLang="es-MX" sz="3600" dirty="0">
                <a:solidFill>
                  <a:schemeClr val="accent6"/>
                </a:solidFill>
                <a:latin typeface="Calibri" pitchFamily="34" charset="0"/>
              </a:rPr>
              <a:t>Clientes y Cartera Actual</a:t>
            </a:r>
          </a:p>
        </p:txBody>
      </p:sp>
      <p:sp>
        <p:nvSpPr>
          <p:cNvPr id="7172" name="2 Marcador de contenido">
            <a:extLst>
              <a:ext uri="{FF2B5EF4-FFF2-40B4-BE49-F238E27FC236}">
                <a16:creationId xmlns:a16="http://schemas.microsoft.com/office/drawing/2014/main" id="{1E2F529E-D0C5-6B43-B1E1-7B11980BC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340569"/>
            <a:ext cx="8229600" cy="51847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855B251-6EAB-74A4-2FF7-B5FF6D306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628800"/>
            <a:ext cx="6830184" cy="118680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0C1242C-B36B-9CE8-13F5-EDC67AFE8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3278744"/>
            <a:ext cx="7169208" cy="87033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BA1640F-F338-A590-1FB0-C5CFC12B6F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76" y="4509482"/>
            <a:ext cx="6408712" cy="108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7731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Papelería CPC_página4">
            <a:extLst>
              <a:ext uri="{FF2B5EF4-FFF2-40B4-BE49-F238E27FC236}">
                <a16:creationId xmlns:a16="http://schemas.microsoft.com/office/drawing/2014/main" id="{3D82F016-8040-694D-AB66-8D6C5E0DB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1 Título">
            <a:extLst>
              <a:ext uri="{FF2B5EF4-FFF2-40B4-BE49-F238E27FC236}">
                <a16:creationId xmlns:a16="http://schemas.microsoft.com/office/drawing/2014/main" id="{BA65883D-0E87-D743-B457-39B9EF45B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62834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es-MX" altLang="es-MX" sz="3200" dirty="0"/>
              <a:t/>
            </a:r>
            <a:br>
              <a:rPr lang="es-MX" altLang="es-MX" sz="3200" dirty="0"/>
            </a:br>
            <a:r>
              <a:rPr lang="es-MX" altLang="es-MX" sz="3600" dirty="0">
                <a:solidFill>
                  <a:schemeClr val="accent6"/>
                </a:solidFill>
                <a:latin typeface="Calibri" pitchFamily="34" charset="0"/>
              </a:rPr>
              <a:t>Clientes y Cartera Actual</a:t>
            </a:r>
          </a:p>
        </p:txBody>
      </p:sp>
      <p:sp>
        <p:nvSpPr>
          <p:cNvPr id="7172" name="2 Marcador de contenido">
            <a:extLst>
              <a:ext uri="{FF2B5EF4-FFF2-40B4-BE49-F238E27FC236}">
                <a16:creationId xmlns:a16="http://schemas.microsoft.com/office/drawing/2014/main" id="{1E2F529E-D0C5-6B43-B1E1-7B11980BC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340569"/>
            <a:ext cx="8229600" cy="51847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7129E19-3B3D-954D-81B5-20D37DE31B6B}"/>
              </a:ext>
            </a:extLst>
          </p:cNvPr>
          <p:cNvSpPr txBox="1"/>
          <p:nvPr/>
        </p:nvSpPr>
        <p:spPr>
          <a:xfrm>
            <a:off x="1043608" y="1709475"/>
            <a:ext cx="7416800" cy="51090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s-MX" sz="2000" b="1" i="1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s-MX" sz="2000" b="1" i="1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s-MX" sz="2000" b="1" i="1" dirty="0"/>
              <a:t>BACKLOG INFONAVIT</a:t>
            </a:r>
          </a:p>
          <a:p>
            <a:pPr>
              <a:defRPr/>
            </a:pPr>
            <a:endParaRPr lang="es-MX" sz="2000" b="1" i="1" dirty="0"/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Facturacion de etapas procesales devengadas de creditos en ejecucion de sentencia.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endParaRPr lang="es-MX" sz="1800" dirty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r>
              <a:rPr lang="es-ES_tradnl" sz="1100" dirty="0"/>
              <a:t>Al implementarse esta segmentación de etapas en el contrato, </a:t>
            </a:r>
            <a:r>
              <a:rPr lang="es-ES" sz="1100" dirty="0"/>
              <a:t>se contaba con etapas procesales avanzadas que no permitieron el cobro de etapas tempranas como emplazamiento e inicio de ejecución ya que fueron generadas en fecha anterior a la modificación, y por otro lado no se ha alcanzado la etapa de remate (única etapa que acumula etapas no pagadas en el presente contrato) o en su caso la etapa de entrega de vivienda que permitiría el pago completo de la solución final.</a:t>
            </a:r>
            <a:endParaRPr lang="es-MX" sz="1100" dirty="0"/>
          </a:p>
          <a:p>
            <a:r>
              <a:rPr lang="es-ES" sz="1100" dirty="0"/>
              <a:t> </a:t>
            </a:r>
            <a:endParaRPr lang="es-MX" sz="1100" dirty="0"/>
          </a:p>
          <a:p>
            <a:r>
              <a:rPr lang="es-ES" sz="1100" dirty="0"/>
              <a:t>Por lo anterior, se cuenta con un grupo de créditos que se encuentran en esta situación, es decir que las etapas de emplazamiento y sentencia se encuentran realizadas, pero sin el cobro de honorarios y actualmente no se ha podido alcanzar el remate o en su caso la entrega de la vivienda.</a:t>
            </a:r>
            <a:endParaRPr lang="es-MX" sz="1100" dirty="0"/>
          </a:p>
          <a:p>
            <a:r>
              <a:rPr lang="es-ES" sz="1100" dirty="0"/>
              <a:t> </a:t>
            </a:r>
            <a:endParaRPr lang="es-MX" sz="1100" dirty="0"/>
          </a:p>
          <a:p>
            <a:r>
              <a:rPr lang="es-ES" sz="1100" dirty="0"/>
              <a:t>Al haberse implementado políticas de documentación diferentes a lo largo del tiempo y derivado que las etapas ya estaban devengadas, no es posible contar con toda la documentación que actualmente el sistema exige, sin embargo, es posible comprobar la etapa procesal actual posterior a la ejecución, dejando de forma implícita que las etapas anteriores fueron correctamente realizadas y que en caso de presentar el remate dicha documentación no sería exigida para el cobro de las mismas.</a:t>
            </a:r>
            <a:endParaRPr lang="es-MX" sz="1100" dirty="0"/>
          </a:p>
          <a:p>
            <a:r>
              <a:rPr lang="es-ES" sz="1000" dirty="0"/>
              <a:t> </a:t>
            </a:r>
            <a:endParaRPr lang="es-MX" sz="1000" dirty="0"/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endParaRPr lang="es-MX" sz="1800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221DFE8-1E3E-DC4B-A285-4D6D07F70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946418"/>
            <a:ext cx="6857994" cy="114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015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Papelería CPC_página4">
            <a:extLst>
              <a:ext uri="{FF2B5EF4-FFF2-40B4-BE49-F238E27FC236}">
                <a16:creationId xmlns:a16="http://schemas.microsoft.com/office/drawing/2014/main" id="{3D82F016-8040-694D-AB66-8D6C5E0DB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1 Título">
            <a:extLst>
              <a:ext uri="{FF2B5EF4-FFF2-40B4-BE49-F238E27FC236}">
                <a16:creationId xmlns:a16="http://schemas.microsoft.com/office/drawing/2014/main" id="{BA65883D-0E87-D743-B457-39B9EF45B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es-MX" altLang="es-MX" sz="4400" dirty="0"/>
              <a:t/>
            </a:r>
            <a:br>
              <a:rPr lang="es-MX" altLang="es-MX" sz="4400" dirty="0"/>
            </a:br>
            <a:r>
              <a:rPr lang="es-MX" altLang="es-MX" sz="4800" dirty="0">
                <a:solidFill>
                  <a:schemeClr val="accent6"/>
                </a:solidFill>
                <a:latin typeface="Calibri" pitchFamily="34" charset="0"/>
              </a:rPr>
              <a:t>Clientes y Cartera Actual</a:t>
            </a:r>
          </a:p>
        </p:txBody>
      </p:sp>
      <p:sp>
        <p:nvSpPr>
          <p:cNvPr id="7172" name="2 Marcador de contenido">
            <a:extLst>
              <a:ext uri="{FF2B5EF4-FFF2-40B4-BE49-F238E27FC236}">
                <a16:creationId xmlns:a16="http://schemas.microsoft.com/office/drawing/2014/main" id="{1E2F529E-D0C5-6B43-B1E1-7B11980BC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340569"/>
            <a:ext cx="8229600" cy="51847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7129E19-3B3D-954D-81B5-20D37DE31B6B}"/>
              </a:ext>
            </a:extLst>
          </p:cNvPr>
          <p:cNvSpPr txBox="1"/>
          <p:nvPr/>
        </p:nvSpPr>
        <p:spPr>
          <a:xfrm>
            <a:off x="1043608" y="846138"/>
            <a:ext cx="741680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s-MX" sz="2000" b="1" i="1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s-MX" sz="2000" b="1" i="1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s-MX" sz="2000" b="1" i="1" dirty="0"/>
              <a:t>BACKLOG INFONAVIT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C1058DE-4F78-414B-8442-03218C388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44" y="5738220"/>
            <a:ext cx="3035300" cy="7747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2E8C1A0-AB26-AF8C-20F4-9A853F1B3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1891600"/>
            <a:ext cx="7429500" cy="17653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81C4FD5-404F-F980-40B9-D70F4F3C29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76" y="3770155"/>
            <a:ext cx="4114800" cy="14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45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Papelería CPC_página4">
            <a:extLst>
              <a:ext uri="{FF2B5EF4-FFF2-40B4-BE49-F238E27FC236}">
                <a16:creationId xmlns:a16="http://schemas.microsoft.com/office/drawing/2014/main" id="{E2C7A65F-3D60-6141-8A5E-D992F3407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1 Título">
            <a:extLst>
              <a:ext uri="{FF2B5EF4-FFF2-40B4-BE49-F238E27FC236}">
                <a16:creationId xmlns:a16="http://schemas.microsoft.com/office/drawing/2014/main" id="{BA65883D-0E87-D743-B457-39B9EF45B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es-MX" altLang="es-MX" sz="4400" dirty="0"/>
              <a:t/>
            </a:r>
            <a:br>
              <a:rPr lang="es-MX" altLang="es-MX" sz="4400" dirty="0"/>
            </a:br>
            <a:r>
              <a:rPr lang="es-MX" altLang="es-MX" sz="4800" dirty="0">
                <a:solidFill>
                  <a:schemeClr val="accent6"/>
                </a:solidFill>
                <a:latin typeface="Calibri" pitchFamily="34" charset="0"/>
              </a:rPr>
              <a:t>Oportunidad de Negocio</a:t>
            </a:r>
          </a:p>
        </p:txBody>
      </p:sp>
      <p:sp>
        <p:nvSpPr>
          <p:cNvPr id="7172" name="2 Marcador de contenido">
            <a:extLst>
              <a:ext uri="{FF2B5EF4-FFF2-40B4-BE49-F238E27FC236}">
                <a16:creationId xmlns:a16="http://schemas.microsoft.com/office/drawing/2014/main" id="{1E2F529E-D0C5-6B43-B1E1-7B11980BC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196975"/>
            <a:ext cx="8229600" cy="51847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B5805E3-0900-2C44-B9B5-396DE7C797B0}"/>
              </a:ext>
            </a:extLst>
          </p:cNvPr>
          <p:cNvSpPr txBox="1"/>
          <p:nvPr/>
        </p:nvSpPr>
        <p:spPr>
          <a:xfrm>
            <a:off x="755650" y="1417638"/>
            <a:ext cx="7931150" cy="53245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>
              <a:defRPr/>
            </a:pPr>
            <a:endParaRPr lang="es-MX" sz="1400" dirty="0"/>
          </a:p>
          <a:p>
            <a:pPr lvl="1">
              <a:defRPr/>
            </a:pPr>
            <a:endParaRPr lang="es-MX" sz="1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s-MX" sz="2000" b="1" i="1" dirty="0"/>
              <a:t>SOFOM CARTERA VENCIDA</a:t>
            </a:r>
          </a:p>
          <a:p>
            <a:pPr>
              <a:defRPr/>
            </a:pPr>
            <a:endParaRPr lang="es-MX" sz="2000" b="1" i="1" dirty="0"/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Posiilidad de otorgamientos de segundas hipotecas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Reestructura de créditos vencidos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endParaRPr lang="es-MX" sz="1800" dirty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lvl="1">
              <a:defRPr/>
            </a:pPr>
            <a:r>
              <a:rPr 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s-MX" sz="2000" b="1" i="1" dirty="0"/>
              <a:t>SOFOM</a:t>
            </a:r>
          </a:p>
          <a:p>
            <a:pPr>
              <a:defRPr/>
            </a:pPr>
            <a:endParaRPr lang="es-MX" sz="2000" b="1" i="1" dirty="0"/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Colocación de nuevos créditos (micro créditos)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Captación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Atención a clientes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endParaRPr lang="es-MX" sz="1800" dirty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endParaRPr lang="es-MX" sz="1400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s-MX" sz="2000" b="1" i="1" dirty="0"/>
              <a:t>ESTRUCTURA DE OFICINAS A NIVEL NACIONAL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endParaRPr lang="es-MX" sz="1800" dirty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Cobertura territorial de los 32 estados que expone la posibilidad de otorgar nuevos servicios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Papelería CPC_página4">
            <a:extLst>
              <a:ext uri="{FF2B5EF4-FFF2-40B4-BE49-F238E27FC236}">
                <a16:creationId xmlns:a16="http://schemas.microsoft.com/office/drawing/2014/main" id="{E2C7A65F-3D60-6141-8A5E-D992F3407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2 Marcador de contenido">
            <a:extLst>
              <a:ext uri="{FF2B5EF4-FFF2-40B4-BE49-F238E27FC236}">
                <a16:creationId xmlns:a16="http://schemas.microsoft.com/office/drawing/2014/main" id="{1E2F529E-D0C5-6B43-B1E1-7B11980BC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196975"/>
            <a:ext cx="8229600" cy="51847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B5805E3-0900-2C44-B9B5-396DE7C797B0}"/>
              </a:ext>
            </a:extLst>
          </p:cNvPr>
          <p:cNvSpPr txBox="1"/>
          <p:nvPr/>
        </p:nvSpPr>
        <p:spPr>
          <a:xfrm>
            <a:off x="617538" y="1320730"/>
            <a:ext cx="7931150" cy="4924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>
              <a:defRPr/>
            </a:pPr>
            <a:endParaRPr lang="es-MX" sz="1400" dirty="0"/>
          </a:p>
          <a:p>
            <a:pPr lvl="1">
              <a:defRPr/>
            </a:pPr>
            <a:endParaRPr lang="es-MX" sz="12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s-MX" sz="1800" b="1" i="1" dirty="0"/>
              <a:t>PARTICIPAR EN ADQUISICIONES DE CARTERAS DE CRÉDITOS HIPOTECARIOS A TRAVES DE LICITACIONES QUE ACTUALMENTE ESTAN POR HACERSE EN EL MERCANDO, EN DONDE SE PUEDEN REALIZAR LOS SIGUIENTES NEGOCIOS: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s-MX" sz="1800" b="1" i="1" dirty="0"/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Participar de manera directa o a través de un fondo de inversión en la compra de carteras donde se pueden tener rentabilidades anuales en dólares en el orden del 20 al 25%.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Realizar la administración y cobranza de las carteras que se adquieran y poder cobrar por dicho trabajo alrededor del 18 al 20% de cada peso recuperado.</a:t>
            </a:r>
          </a:p>
          <a:p>
            <a:pPr lvl="1">
              <a:defRPr/>
            </a:pPr>
            <a:endParaRPr lang="es-MX" sz="1800" dirty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lvl="1">
              <a:defRPr/>
            </a:pPr>
            <a:r>
              <a:rPr 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Nota. Actualmente existen 2 licitaciones SHF 2,200 hipotecarios y 106 comerciales y una de Crédito Inmobiliario de estimación 2,000 créditos hipotecarios, adicional a la nueva licitación en noviembre de Infonavit para créditos hipotecarios.</a:t>
            </a:r>
            <a:endParaRPr lang="es-MX" sz="1400" dirty="0">
              <a:latin typeface="Century Gothic" panose="020B0502020202020204" pitchFamily="34" charset="0"/>
            </a:endParaRPr>
          </a:p>
        </p:txBody>
      </p:sp>
      <p:sp>
        <p:nvSpPr>
          <p:cNvPr id="2" name="1 Título">
            <a:extLst>
              <a:ext uri="{FF2B5EF4-FFF2-40B4-BE49-F238E27FC236}">
                <a16:creationId xmlns:a16="http://schemas.microsoft.com/office/drawing/2014/main" id="{20BE818C-4F0F-79A1-A9AF-DEBB3B3FC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es-MX" altLang="es-MX" sz="4400" dirty="0"/>
              <a:t/>
            </a:r>
            <a:br>
              <a:rPr lang="es-MX" altLang="es-MX" sz="4400" dirty="0"/>
            </a:br>
            <a:r>
              <a:rPr lang="es-MX" altLang="es-MX" sz="4800" dirty="0">
                <a:solidFill>
                  <a:schemeClr val="accent6"/>
                </a:solidFill>
                <a:latin typeface="Calibri" pitchFamily="34" charset="0"/>
              </a:rPr>
              <a:t>Oportunidad de Negocio</a:t>
            </a:r>
          </a:p>
        </p:txBody>
      </p:sp>
    </p:spTree>
    <p:extLst>
      <p:ext uri="{BB962C8B-B14F-4D97-AF65-F5344CB8AC3E}">
        <p14:creationId xmlns:p14="http://schemas.microsoft.com/office/powerpoint/2010/main" val="1443080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Papelería CPC_página4">
            <a:extLst>
              <a:ext uri="{FF2B5EF4-FFF2-40B4-BE49-F238E27FC236}">
                <a16:creationId xmlns:a16="http://schemas.microsoft.com/office/drawing/2014/main" id="{E2C7A65F-3D60-6141-8A5E-D992F3407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2 Marcador de contenido">
            <a:extLst>
              <a:ext uri="{FF2B5EF4-FFF2-40B4-BE49-F238E27FC236}">
                <a16:creationId xmlns:a16="http://schemas.microsoft.com/office/drawing/2014/main" id="{1E2F529E-D0C5-6B43-B1E1-7B11980BC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862" y="1646191"/>
            <a:ext cx="8229600" cy="51847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Se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muestran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los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ingresos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menos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los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gastos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de Backlog,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así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como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la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estructura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de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recuperación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de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los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créditos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en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proceso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judicial antes de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sentencia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 a valor </a:t>
            </a:r>
            <a:r>
              <a:rPr lang="en-US" altLang="es-MX" sz="1800" dirty="0" err="1">
                <a:solidFill>
                  <a:srgbClr val="002060"/>
                </a:solidFill>
                <a:latin typeface="Calibri" panose="020F0502020204030204" pitchFamily="34" charset="0"/>
              </a:rPr>
              <a:t>presente</a:t>
            </a:r>
            <a:r>
              <a:rPr lang="en-US" altLang="es-MX" sz="1800" dirty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</a:p>
          <a:p>
            <a:pPr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1 Título">
            <a:extLst>
              <a:ext uri="{FF2B5EF4-FFF2-40B4-BE49-F238E27FC236}">
                <a16:creationId xmlns:a16="http://schemas.microsoft.com/office/drawing/2014/main" id="{628C8CAB-0567-6524-EC4A-C722DFADE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525" y="1318777"/>
            <a:ext cx="8847138" cy="1143000"/>
          </a:xfrm>
        </p:spPr>
        <p:txBody>
          <a:bodyPr/>
          <a:lstStyle/>
          <a:p>
            <a:pPr algn="ctr">
              <a:defRPr/>
            </a:pPr>
            <a:r>
              <a:rPr lang="es-MX" altLang="es-MX" sz="4400" dirty="0"/>
              <a:t/>
            </a:r>
            <a:br>
              <a:rPr lang="es-MX" altLang="es-MX" sz="4400" dirty="0"/>
            </a:br>
            <a:r>
              <a:rPr lang="es-MX" altLang="es-MX" sz="3600" dirty="0">
                <a:solidFill>
                  <a:schemeClr val="accent6"/>
                </a:solidFill>
                <a:latin typeface="Calibri" pitchFamily="34" charset="0"/>
              </a:rPr>
              <a:t>Propuesta de participación accionaria en la estructura de CPC</a:t>
            </a:r>
            <a:r>
              <a:rPr lang="es-MX" altLang="es-MX" sz="4800" dirty="0">
                <a:solidFill>
                  <a:schemeClr val="accent6"/>
                </a:solidFill>
                <a:latin typeface="Calibri" pitchFamily="34" charset="0"/>
              </a:rPr>
              <a:t/>
            </a:r>
            <a:br>
              <a:rPr lang="es-MX" altLang="es-MX" sz="4800" dirty="0">
                <a:solidFill>
                  <a:schemeClr val="accent6"/>
                </a:solidFill>
                <a:latin typeface="Calibri" pitchFamily="34" charset="0"/>
              </a:rPr>
            </a:br>
            <a:endParaRPr lang="es-MX" altLang="es-MX" sz="4800" dirty="0">
              <a:solidFill>
                <a:schemeClr val="accent6"/>
              </a:solidFill>
              <a:latin typeface="Calibri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71F80BF-8840-9BD4-0658-69AF01D472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712" y="2461776"/>
            <a:ext cx="6237492" cy="406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7560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Papelería CPC_página4">
            <a:extLst>
              <a:ext uri="{FF2B5EF4-FFF2-40B4-BE49-F238E27FC236}">
                <a16:creationId xmlns:a16="http://schemas.microsoft.com/office/drawing/2014/main" id="{E2C7A65F-3D60-6141-8A5E-D992F3407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2 Marcador de contenido">
            <a:extLst>
              <a:ext uri="{FF2B5EF4-FFF2-40B4-BE49-F238E27FC236}">
                <a16:creationId xmlns:a16="http://schemas.microsoft.com/office/drawing/2014/main" id="{1E2F529E-D0C5-6B43-B1E1-7B11980BC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859" y="1302823"/>
            <a:ext cx="8229600" cy="51847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Se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cuenta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con 21,062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créditos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adicionales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a Backlog, que se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encuentran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en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proceso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judicial,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si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se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considera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el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avance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procesal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de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este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bloque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en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dos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años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en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un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promedio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de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facturación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de dos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etapas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procesales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(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emplazamiento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y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sentencia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) se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estaría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facturando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$40 mil pesos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por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crédito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, sin embargo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por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las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condiciones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de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recuperación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y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tomando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en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cuenta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soluciones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parciales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y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definitivas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en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el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proceso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, se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toma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un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promedio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de $30 mil pesos de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ingreso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por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altLang="es-MX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crédito</a:t>
            </a:r>
            <a:r>
              <a:rPr lang="en-US" altLang="es-MX" sz="1600" dirty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</a:p>
          <a:p>
            <a:pPr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1 Título">
            <a:extLst>
              <a:ext uri="{FF2B5EF4-FFF2-40B4-BE49-F238E27FC236}">
                <a16:creationId xmlns:a16="http://schemas.microsoft.com/office/drawing/2014/main" id="{628C8CAB-0567-6524-EC4A-C722DFADE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3" y="176943"/>
            <a:ext cx="8847138" cy="1143000"/>
          </a:xfrm>
        </p:spPr>
        <p:txBody>
          <a:bodyPr/>
          <a:lstStyle/>
          <a:p>
            <a:pPr algn="ctr">
              <a:defRPr/>
            </a:pPr>
            <a:r>
              <a:rPr lang="es-MX" altLang="es-MX" sz="4400" dirty="0"/>
              <a:t/>
            </a:r>
            <a:br>
              <a:rPr lang="es-MX" altLang="es-MX" sz="4400" dirty="0"/>
            </a:br>
            <a:r>
              <a:rPr lang="es-MX" altLang="es-MX" sz="3600" dirty="0">
                <a:solidFill>
                  <a:schemeClr val="accent6"/>
                </a:solidFill>
                <a:latin typeface="Calibri" pitchFamily="34" charset="0"/>
              </a:rPr>
              <a:t>Propuesta de participación accionaria en la estructura de CPC</a:t>
            </a:r>
            <a:endParaRPr lang="es-MX" altLang="es-MX" sz="4800" dirty="0">
              <a:solidFill>
                <a:schemeClr val="accent6"/>
              </a:solidFill>
              <a:latin typeface="Calibri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CA70640-3403-B64C-ADD8-D9195CD43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394" y="2741719"/>
            <a:ext cx="5734533" cy="281345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23DBD75-7425-1DA4-0B0C-455286823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959" y="5653910"/>
            <a:ext cx="6526756" cy="94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9155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Papelería CPC_página4">
            <a:extLst>
              <a:ext uri="{FF2B5EF4-FFF2-40B4-BE49-F238E27FC236}">
                <a16:creationId xmlns:a16="http://schemas.microsoft.com/office/drawing/2014/main" id="{1481F2D4-5513-8E4E-B059-EB5AFD7EA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 Título">
            <a:extLst>
              <a:ext uri="{FF2B5EF4-FFF2-40B4-BE49-F238E27FC236}">
                <a16:creationId xmlns:a16="http://schemas.microsoft.com/office/drawing/2014/main" id="{962ED5A4-3FD7-0549-8165-31617ED12C12}"/>
              </a:ext>
            </a:extLst>
          </p:cNvPr>
          <p:cNvSpPr txBox="1">
            <a:spLocks/>
          </p:cNvSpPr>
          <p:nvPr/>
        </p:nvSpPr>
        <p:spPr bwMode="auto">
          <a:xfrm>
            <a:off x="1763713" y="1700213"/>
            <a:ext cx="5400675" cy="424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es-MX" sz="4400" b="1" dirty="0">
                <a:solidFill>
                  <a:srgbClr val="002060"/>
                </a:solidFill>
                <a:latin typeface="+mn-lt"/>
                <a:ea typeface="+mj-ea"/>
                <a:cs typeface="+mj-cs"/>
              </a:rPr>
              <a:t>CPC</a:t>
            </a:r>
          </a:p>
          <a:p>
            <a:pPr algn="ctr" eaLnBrk="1" hangingPunct="1">
              <a:defRPr/>
            </a:pPr>
            <a:r>
              <a:rPr lang="es-MX" b="1" dirty="0">
                <a:solidFill>
                  <a:srgbClr val="002060"/>
                </a:solidFill>
                <a:latin typeface="+mn-lt"/>
                <a:ea typeface="+mj-ea"/>
                <a:cs typeface="+mj-cs"/>
              </a:rPr>
              <a:t>Consultores Profesionales Corporativos, S.A. de C.V.</a:t>
            </a:r>
          </a:p>
          <a:p>
            <a:pPr algn="ctr" eaLnBrk="1" hangingPunct="1">
              <a:defRPr/>
            </a:pPr>
            <a:r>
              <a:rPr lang="es-MX" sz="1600" b="1" dirty="0">
                <a:solidFill>
                  <a:srgbClr val="002060"/>
                </a:solidFill>
                <a:latin typeface="+mn-lt"/>
                <a:ea typeface="+mj-ea"/>
                <a:cs typeface="+mj-cs"/>
              </a:rPr>
              <a:t>Hamburgo  No. 203, </a:t>
            </a:r>
            <a:r>
              <a:rPr lang="es-MX" sz="1600" b="1" dirty="0" err="1">
                <a:solidFill>
                  <a:srgbClr val="002060"/>
                </a:solidFill>
                <a:latin typeface="+mn-lt"/>
                <a:ea typeface="+mj-ea"/>
                <a:cs typeface="+mj-cs"/>
              </a:rPr>
              <a:t>Int</a:t>
            </a:r>
            <a:r>
              <a:rPr lang="es-MX" sz="1600" b="1" dirty="0">
                <a:solidFill>
                  <a:srgbClr val="002060"/>
                </a:solidFill>
                <a:latin typeface="+mn-lt"/>
                <a:ea typeface="+mj-ea"/>
                <a:cs typeface="+mj-cs"/>
              </a:rPr>
              <a:t>. 503, Col. Juárez, </a:t>
            </a:r>
          </a:p>
          <a:p>
            <a:pPr algn="ctr" eaLnBrk="1" hangingPunct="1">
              <a:defRPr/>
            </a:pPr>
            <a:r>
              <a:rPr lang="es-MX" sz="1600" b="1" dirty="0">
                <a:solidFill>
                  <a:srgbClr val="002060"/>
                </a:solidFill>
                <a:latin typeface="+mn-lt"/>
                <a:ea typeface="+mj-ea"/>
                <a:cs typeface="+mj-cs"/>
              </a:rPr>
              <a:t>Del. Cuauhtémoc, C.P. 06600</a:t>
            </a:r>
          </a:p>
          <a:p>
            <a:pPr algn="ctr" eaLnBrk="1" hangingPunct="1">
              <a:defRPr/>
            </a:pPr>
            <a:endParaRPr lang="es-MX" sz="1600" b="1" dirty="0">
              <a:solidFill>
                <a:srgbClr val="002060"/>
              </a:solidFill>
              <a:latin typeface="+mn-lt"/>
              <a:ea typeface="+mj-ea"/>
              <a:cs typeface="+mj-cs"/>
            </a:endParaRPr>
          </a:p>
          <a:p>
            <a:pPr algn="ctr" eaLnBrk="1" hangingPunct="1">
              <a:defRPr/>
            </a:pPr>
            <a:r>
              <a:rPr lang="es-MX" sz="1600" b="1" dirty="0">
                <a:solidFill>
                  <a:srgbClr val="002060"/>
                </a:solidFill>
                <a:ea typeface="+mj-ea"/>
                <a:cs typeface="+mj-cs"/>
              </a:rPr>
              <a:t>55 2282 7300</a:t>
            </a:r>
          </a:p>
          <a:p>
            <a:pPr algn="ctr" eaLnBrk="1" hangingPunct="1">
              <a:defRPr/>
            </a:pPr>
            <a:endParaRPr lang="es-MX" sz="1600" b="1" dirty="0">
              <a:solidFill>
                <a:srgbClr val="002060"/>
              </a:solidFill>
              <a:latin typeface="+mn-lt"/>
              <a:ea typeface="+mj-ea"/>
              <a:cs typeface="+mj-cs"/>
            </a:endParaRPr>
          </a:p>
          <a:p>
            <a:pPr algn="ctr" eaLnBrk="1" hangingPunct="1">
              <a:defRPr/>
            </a:pPr>
            <a:r>
              <a:rPr lang="es-MX" sz="1600" b="1" u="sng" dirty="0">
                <a:solidFill>
                  <a:srgbClr val="002060"/>
                </a:solidFill>
                <a:latin typeface="+mn-lt"/>
                <a:ea typeface="+mj-ea"/>
                <a:cs typeface="+mj-cs"/>
                <a:hlinkClick r:id="rId3"/>
              </a:rPr>
              <a:t>cpc@cpc.com.mx</a:t>
            </a:r>
            <a:endParaRPr lang="es-MX" sz="1600" b="1" u="sng" dirty="0">
              <a:solidFill>
                <a:srgbClr val="002060"/>
              </a:solidFill>
              <a:latin typeface="+mn-lt"/>
              <a:ea typeface="+mj-ea"/>
              <a:cs typeface="+mj-cs"/>
            </a:endParaRPr>
          </a:p>
          <a:p>
            <a:pPr algn="ctr" eaLnBrk="1" hangingPunct="1">
              <a:defRPr/>
            </a:pPr>
            <a:r>
              <a:rPr lang="es-MX" sz="1600" b="1" u="sng" dirty="0">
                <a:solidFill>
                  <a:srgbClr val="002060"/>
                </a:solidFill>
                <a:latin typeface="+mn-lt"/>
                <a:ea typeface="+mj-ea"/>
                <a:cs typeface="+mj-cs"/>
                <a:hlinkClick r:id="rId4"/>
              </a:rPr>
              <a:t>www.cpc.com.mx</a:t>
            </a:r>
            <a:endParaRPr lang="es-MX" sz="1600" b="1" u="sng" dirty="0">
              <a:solidFill>
                <a:srgbClr val="002060"/>
              </a:solidFill>
              <a:latin typeface="+mn-lt"/>
              <a:ea typeface="+mj-ea"/>
              <a:cs typeface="+mj-cs"/>
            </a:endParaRPr>
          </a:p>
          <a:p>
            <a:pPr algn="ctr" eaLnBrk="1" hangingPunct="1">
              <a:defRPr/>
            </a:pPr>
            <a:endParaRPr lang="es-MX" sz="1600" b="1" dirty="0">
              <a:solidFill>
                <a:srgbClr val="002060"/>
              </a:solidFill>
              <a:latin typeface="+mn-lt"/>
              <a:ea typeface="+mj-ea"/>
              <a:cs typeface="+mj-cs"/>
            </a:endParaRPr>
          </a:p>
          <a:p>
            <a:pPr algn="ctr" eaLnBrk="1" hangingPunct="1">
              <a:defRPr/>
            </a:pPr>
            <a:endParaRPr lang="es-MX" sz="1600" b="1" dirty="0">
              <a:solidFill>
                <a:srgbClr val="002060"/>
              </a:solidFill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Papelería CPC_página4">
            <a:extLst>
              <a:ext uri="{FF2B5EF4-FFF2-40B4-BE49-F238E27FC236}">
                <a16:creationId xmlns:a16="http://schemas.microsoft.com/office/drawing/2014/main" id="{560E3C59-F023-7D42-8CDC-57CB203B4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>
            <a:extLst>
              <a:ext uri="{FF2B5EF4-FFF2-40B4-BE49-F238E27FC236}">
                <a16:creationId xmlns:a16="http://schemas.microsoft.com/office/drawing/2014/main" id="{52B93577-3728-B843-AA3C-A0545B7A7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MX" sz="4800" b="1" dirty="0">
                <a:solidFill>
                  <a:schemeClr val="accent6"/>
                </a:solidFill>
                <a:latin typeface="Calibri" pitchFamily="34" charset="0"/>
              </a:rPr>
              <a:t>¿Quiénes somos?</a:t>
            </a:r>
          </a:p>
        </p:txBody>
      </p:sp>
      <p:sp>
        <p:nvSpPr>
          <p:cNvPr id="3" name="2 Marcador de contenido">
            <a:extLst>
              <a:ext uri="{FF2B5EF4-FFF2-40B4-BE49-F238E27FC236}">
                <a16:creationId xmlns:a16="http://schemas.microsoft.com/office/drawing/2014/main" id="{BC6CC962-141E-A940-BC3A-8239F76C4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981075"/>
            <a:ext cx="8229600" cy="5254625"/>
          </a:xfrm>
        </p:spPr>
        <p:txBody>
          <a:bodyPr/>
          <a:lstStyle/>
          <a:p>
            <a:pPr algn="just" eaLnBrk="1" hangingPunct="1">
              <a:spcBef>
                <a:spcPts val="0"/>
              </a:spcBef>
              <a:buFontTx/>
              <a:buNone/>
              <a:defRPr/>
            </a:pPr>
            <a:r>
              <a:rPr lang="es-MX" sz="1800" dirty="0">
                <a:solidFill>
                  <a:schemeClr val="accent2"/>
                </a:solidFill>
                <a:latin typeface="Calibri" pitchFamily="34" charset="0"/>
              </a:rPr>
              <a:t>	</a:t>
            </a:r>
            <a:r>
              <a:rPr lang="es-MX" sz="1600" dirty="0">
                <a:latin typeface="Calibri" pitchFamily="34" charset="0"/>
              </a:rPr>
              <a:t>Una empresa dedicada a la administración, recuperación, valuación y venta de cartera, negociación de créditos y asesoría financiera, venta, colocación y promoción de productos financieros, revisión y validación de padrones, revisiones de consumos, pagos y recaudaciones, verificaciones físicas de instalaciones y funcionamiento de procesos, visitas de bienvenida a clientes,  Tele-marketing, entre otros. Los servicios se brindan a través de CPC y/o alguna filial del Grupo, dependiendo del tipo de cartera o necesidades de nuestros clientes.</a:t>
            </a:r>
          </a:p>
          <a:p>
            <a:pPr lvl="1" algn="just" eaLnBrk="1" hangingPunct="1">
              <a:spcBef>
                <a:spcPts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s-MX" sz="1600" dirty="0">
                <a:latin typeface="Calibri" pitchFamily="34" charset="0"/>
              </a:rPr>
              <a:t>Tenemos </a:t>
            </a:r>
            <a:r>
              <a:rPr lang="es-MX" sz="2000" b="1" dirty="0">
                <a:latin typeface="Calibri" pitchFamily="34" charset="0"/>
              </a:rPr>
              <a:t>+</a:t>
            </a:r>
            <a:r>
              <a:rPr lang="es-MX" sz="1600" dirty="0">
                <a:latin typeface="Calibri" pitchFamily="34" charset="0"/>
              </a:rPr>
              <a:t> de 22 años en el mercado. </a:t>
            </a:r>
          </a:p>
          <a:p>
            <a:pPr lvl="1" algn="just" eaLnBrk="1" hangingPunct="1">
              <a:spcBef>
                <a:spcPts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s-MX" sz="1600" dirty="0">
                <a:latin typeface="Calibri" pitchFamily="34" charset="0"/>
              </a:rPr>
              <a:t>Estamos respaldados por personal con </a:t>
            </a:r>
            <a:r>
              <a:rPr lang="es-MX" sz="2000" b="1" dirty="0">
                <a:latin typeface="Calibri" pitchFamily="34" charset="0"/>
              </a:rPr>
              <a:t>+</a:t>
            </a:r>
            <a:r>
              <a:rPr lang="es-MX" sz="1600" dirty="0">
                <a:latin typeface="Calibri" pitchFamily="34" charset="0"/>
              </a:rPr>
              <a:t> de 25 años de experiencia. </a:t>
            </a:r>
          </a:p>
          <a:p>
            <a:pPr lvl="1" algn="just" eaLnBrk="1" hangingPunct="1">
              <a:spcBef>
                <a:spcPts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s-MX" sz="1600" dirty="0">
                <a:latin typeface="Calibri" pitchFamily="34" charset="0"/>
              </a:rPr>
              <a:t>Contamos a la fecha </a:t>
            </a:r>
            <a:r>
              <a:rPr lang="es-MX" sz="1600">
                <a:latin typeface="Calibri" pitchFamily="34" charset="0"/>
              </a:rPr>
              <a:t>con </a:t>
            </a:r>
            <a:r>
              <a:rPr lang="es-MX" sz="1600" u="sng" smtClean="0">
                <a:latin typeface="Calibri" pitchFamily="34" charset="0"/>
              </a:rPr>
              <a:t>140 </a:t>
            </a:r>
            <a:r>
              <a:rPr lang="es-MX" sz="1600" u="sng" dirty="0">
                <a:latin typeface="Calibri" pitchFamily="34" charset="0"/>
              </a:rPr>
              <a:t>profesionales</a:t>
            </a:r>
            <a:r>
              <a:rPr lang="es-MX" sz="1600" dirty="0">
                <a:latin typeface="Calibri" pitchFamily="34" charset="0"/>
              </a:rPr>
              <a:t> atendiendo ésta labor, sin embargo la estructura ha tenido operación de hasta 1,700 profesionales activos. </a:t>
            </a:r>
            <a:endParaRPr lang="es-MX" sz="700" dirty="0">
              <a:latin typeface="Calibri" pitchFamily="34" charset="0"/>
            </a:endParaRPr>
          </a:p>
          <a:p>
            <a:pPr lvl="1" algn="just" eaLnBrk="1" hangingPunct="1">
              <a:spcBef>
                <a:spcPts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s-MX" sz="1600" dirty="0">
                <a:latin typeface="Calibri" pitchFamily="34" charset="0"/>
              </a:rPr>
              <a:t>Certificación en </a:t>
            </a:r>
            <a:r>
              <a:rPr lang="es-MX" sz="1600" b="1" dirty="0">
                <a:latin typeface="Calibri" pitchFamily="34" charset="0"/>
              </a:rPr>
              <a:t>ISO 9001-2008.</a:t>
            </a:r>
          </a:p>
          <a:p>
            <a:pPr lvl="1" algn="just" eaLnBrk="1" hangingPunct="1">
              <a:spcBef>
                <a:spcPts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s-MX" sz="1600" dirty="0">
                <a:latin typeface="Calibri" pitchFamily="34" charset="0"/>
              </a:rPr>
              <a:t>Calificados por </a:t>
            </a:r>
            <a:r>
              <a:rPr lang="es-MX" sz="1600" b="1" dirty="0" err="1">
                <a:latin typeface="Calibri" pitchFamily="34" charset="0"/>
              </a:rPr>
              <a:t>Moody´s</a:t>
            </a:r>
            <a:r>
              <a:rPr lang="es-MX" sz="1600" dirty="0">
                <a:latin typeface="Calibri" pitchFamily="34" charset="0"/>
              </a:rPr>
              <a:t> como agencia </a:t>
            </a:r>
            <a:r>
              <a:rPr lang="es-MX" sz="1600" b="1" dirty="0">
                <a:latin typeface="Calibri" pitchFamily="34" charset="0"/>
              </a:rPr>
              <a:t>FUERTE</a:t>
            </a:r>
            <a:r>
              <a:rPr lang="es-MX" sz="1600" dirty="0">
                <a:latin typeface="Calibri" pitchFamily="34" charset="0"/>
              </a:rPr>
              <a:t> en cobranza. </a:t>
            </a:r>
          </a:p>
          <a:p>
            <a:pPr lvl="1" algn="just" eaLnBrk="1" hangingPunct="1">
              <a:spcBef>
                <a:spcPts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s-MX" sz="1600" dirty="0">
                <a:latin typeface="Calibri" pitchFamily="34" charset="0"/>
              </a:rPr>
              <a:t>Estamos registrados como proveedor de servicios con la agencia internacional </a:t>
            </a:r>
            <a:r>
              <a:rPr lang="es-MX" sz="1600" b="1" dirty="0" err="1">
                <a:latin typeface="Calibri" pitchFamily="34" charset="0"/>
              </a:rPr>
              <a:t>Dun</a:t>
            </a:r>
            <a:r>
              <a:rPr lang="es-MX" sz="1600" b="1" dirty="0">
                <a:latin typeface="Calibri" pitchFamily="34" charset="0"/>
              </a:rPr>
              <a:t> &amp; </a:t>
            </a:r>
            <a:r>
              <a:rPr lang="es-MX" sz="1600" b="1" dirty="0" err="1">
                <a:latin typeface="Calibri" pitchFamily="34" charset="0"/>
              </a:rPr>
              <a:t>Bradstreet</a:t>
            </a:r>
            <a:r>
              <a:rPr lang="es-MX" sz="1600" b="1" dirty="0">
                <a:latin typeface="Calibri" pitchFamily="34" charset="0"/>
              </a:rPr>
              <a:t>.</a:t>
            </a:r>
          </a:p>
          <a:p>
            <a:pPr lvl="1" algn="just" eaLnBrk="1" hangingPunct="1">
              <a:spcBef>
                <a:spcPts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s-MX" sz="1600" dirty="0">
                <a:latin typeface="Calibri" pitchFamily="34" charset="0"/>
              </a:rPr>
              <a:t>Entidad de certificación y evaluación reconocida ante el CONOCER.</a:t>
            </a:r>
          </a:p>
          <a:p>
            <a:pPr lvl="1" algn="just" eaLnBrk="1" hangingPunct="1">
              <a:spcBef>
                <a:spcPts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s-MX" sz="1600" dirty="0">
                <a:latin typeface="Calibri" pitchFamily="34" charset="0"/>
              </a:rPr>
              <a:t>Auditados por </a:t>
            </a:r>
            <a:r>
              <a:rPr lang="es-MX" sz="1600" b="1" dirty="0" err="1">
                <a:latin typeface="Calibri" pitchFamily="34" charset="0"/>
              </a:rPr>
              <a:t>Deloitte</a:t>
            </a:r>
            <a:r>
              <a:rPr lang="es-MX" sz="1600" b="1" dirty="0">
                <a:latin typeface="Calibri" pitchFamily="34" charset="0"/>
              </a:rPr>
              <a:t> &amp; </a:t>
            </a:r>
            <a:r>
              <a:rPr lang="es-MX" sz="1600" b="1" dirty="0" err="1">
                <a:latin typeface="Calibri" pitchFamily="34" charset="0"/>
              </a:rPr>
              <a:t>Touche</a:t>
            </a:r>
            <a:r>
              <a:rPr lang="es-MX" sz="1600" b="1" dirty="0">
                <a:latin typeface="Calibri" pitchFamily="34" charset="0"/>
              </a:rPr>
              <a:t>.</a:t>
            </a:r>
          </a:p>
          <a:p>
            <a:pPr lvl="1" algn="just" eaLnBrk="1" hangingPunct="1">
              <a:spcBef>
                <a:spcPts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s-MX" sz="1600" dirty="0">
                <a:latin typeface="Calibri" pitchFamily="34" charset="0"/>
              </a:rPr>
              <a:t>Cobertura a Nivel Nacional.</a:t>
            </a:r>
          </a:p>
          <a:p>
            <a:pPr lvl="1" algn="just" eaLnBrk="1" hangingPunct="1">
              <a:spcBef>
                <a:spcPts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s-MX" sz="1600" dirty="0">
                <a:latin typeface="Calibri" pitchFamily="34" charset="0"/>
              </a:rPr>
              <a:t>Capacidad de expansión.</a:t>
            </a:r>
          </a:p>
          <a:p>
            <a:pPr lvl="1" algn="just" eaLnBrk="1" hangingPunct="1">
              <a:spcBef>
                <a:spcPts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s-MX" sz="1600" dirty="0">
                <a:latin typeface="Calibri" pitchFamily="34" charset="0"/>
              </a:rPr>
              <a:t>Alta Infraestructura Tecnológica.</a:t>
            </a:r>
            <a:endParaRPr lang="es-MX" sz="1800" dirty="0">
              <a:latin typeface="Calibri" pitchFamily="34" charset="0"/>
            </a:endParaRPr>
          </a:p>
          <a:p>
            <a:pPr lvl="1" algn="just" eaLnBrk="1" hangingPunct="1">
              <a:spcBef>
                <a:spcPts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endParaRPr lang="es-MX" sz="1800" dirty="0">
              <a:solidFill>
                <a:schemeClr val="accent2"/>
              </a:solidFill>
              <a:latin typeface="Calibri" pitchFamily="34" charset="0"/>
            </a:endParaRPr>
          </a:p>
          <a:p>
            <a:pPr algn="just" eaLnBrk="1" hangingPunct="1">
              <a:spcBef>
                <a:spcPts val="0"/>
              </a:spcBef>
              <a:buFontTx/>
              <a:buNone/>
              <a:defRPr/>
            </a:pPr>
            <a:endParaRPr lang="es-MX" sz="800" dirty="0">
              <a:latin typeface="Calibri" pitchFamily="34" charset="0"/>
            </a:endParaRPr>
          </a:p>
          <a:p>
            <a:pPr algn="just" eaLnBrk="1" hangingPunct="1">
              <a:spcBef>
                <a:spcPts val="0"/>
              </a:spcBef>
              <a:buFontTx/>
              <a:buNone/>
              <a:defRPr/>
            </a:pPr>
            <a:r>
              <a:rPr lang="es-MX" sz="1800" dirty="0">
                <a:latin typeface="Calibri" pitchFamily="34" charset="0"/>
              </a:rPr>
              <a:t>	</a:t>
            </a:r>
            <a:endParaRPr lang="es-MX" dirty="0">
              <a:solidFill>
                <a:schemeClr val="accent6"/>
              </a:solidFill>
            </a:endParaRPr>
          </a:p>
        </p:txBody>
      </p:sp>
      <p:pic>
        <p:nvPicPr>
          <p:cNvPr id="15364" name="Picture 813" descr="dnb_sm_rgb_4c_pos_eps">
            <a:extLst>
              <a:ext uri="{FF2B5EF4-FFF2-40B4-BE49-F238E27FC236}">
                <a16:creationId xmlns:a16="http://schemas.microsoft.com/office/drawing/2014/main" id="{F2B90086-888B-3F40-9E08-EF030A193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100" y="5900738"/>
            <a:ext cx="9969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7 Imagen" descr="EMA.bmp">
            <a:extLst>
              <a:ext uri="{FF2B5EF4-FFF2-40B4-BE49-F238E27FC236}">
                <a16:creationId xmlns:a16="http://schemas.microsoft.com/office/drawing/2014/main" id="{7CFAAFC9-F2D3-A140-904E-AFD91F227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925" y="5988050"/>
            <a:ext cx="6826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9 Imagen" descr="Moody´s 2.bmp">
            <a:extLst>
              <a:ext uri="{FF2B5EF4-FFF2-40B4-BE49-F238E27FC236}">
                <a16:creationId xmlns:a16="http://schemas.microsoft.com/office/drawing/2014/main" id="{F157E377-7D08-9640-8E50-60F0F83EB7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650" y="5949950"/>
            <a:ext cx="384175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9">
            <a:extLst>
              <a:ext uri="{FF2B5EF4-FFF2-40B4-BE49-F238E27FC236}">
                <a16:creationId xmlns:a16="http://schemas.microsoft.com/office/drawing/2014/main" id="{5E35BDF1-7280-2A45-AB88-9BCF835B3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5957888"/>
            <a:ext cx="922338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id="{0DBC7F6E-0DFC-6646-B7A0-9091EFA9F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350"/>
            <a:ext cx="8075613" cy="958850"/>
          </a:xfrm>
        </p:spPr>
        <p:txBody>
          <a:bodyPr/>
          <a:lstStyle/>
          <a:p>
            <a:pPr algn="ctr" eaLnBrk="1" hangingPunct="1">
              <a:defRPr/>
            </a:pPr>
            <a:r>
              <a:rPr lang="es-MX" sz="4800" dirty="0">
                <a:solidFill>
                  <a:schemeClr val="accent6"/>
                </a:solidFill>
                <a:latin typeface="Calibri" pitchFamily="34" charset="0"/>
              </a:rPr>
              <a:t>Cobertura e Infraestructura</a:t>
            </a:r>
          </a:p>
        </p:txBody>
      </p:sp>
      <p:sp>
        <p:nvSpPr>
          <p:cNvPr id="17410" name="17 Marcador de texto">
            <a:extLst>
              <a:ext uri="{FF2B5EF4-FFF2-40B4-BE49-F238E27FC236}">
                <a16:creationId xmlns:a16="http://schemas.microsoft.com/office/drawing/2014/main" id="{AAD5CF55-988E-7B43-A4F4-A07D93F7A976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1341438"/>
            <a:ext cx="8424862" cy="1655762"/>
          </a:xfrm>
        </p:spPr>
        <p:txBody>
          <a:bodyPr/>
          <a:lstStyle/>
          <a:p>
            <a:pPr algn="just" eaLnBrk="1" hangingPunct="1"/>
            <a:r>
              <a:rPr lang="es-MX" alt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Nuestra cobertura es a nivel Nacional, </a:t>
            </a:r>
            <a:r>
              <a:rPr lang="es-MX" altLang="es-MX" sz="1800" u="sng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al día de hoy contamos </a:t>
            </a:r>
            <a:r>
              <a:rPr lang="es-MX" altLang="es-MX" sz="1800" u="sng" dirty="0">
                <a:solidFill>
                  <a:schemeClr val="accent2"/>
                </a:solidFill>
                <a:latin typeface="Calibri" panose="020F0502020204030204" pitchFamily="34" charset="0"/>
              </a:rPr>
              <a:t>con 47 oficinas operativas propias</a:t>
            </a:r>
            <a:r>
              <a:rPr lang="es-MX" alt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,  </a:t>
            </a:r>
            <a:r>
              <a:rPr lang="es-MX" altLang="es-MX" sz="18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y la capacidad para arrancar </a:t>
            </a:r>
            <a:r>
              <a:rPr lang="es-MX" altLang="es-MX" sz="1800" u="sng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un </a:t>
            </a:r>
            <a:r>
              <a:rPr lang="es-MX" altLang="es-MX" sz="1800" u="sng" dirty="0" err="1">
                <a:solidFill>
                  <a:schemeClr val="accent2"/>
                </a:solidFill>
                <a:latin typeface="Calibri" panose="020F0502020204030204" pitchFamily="34" charset="0"/>
              </a:rPr>
              <a:t>Call</a:t>
            </a:r>
            <a:r>
              <a:rPr lang="es-MX" altLang="es-MX" sz="1800" u="sng" dirty="0">
                <a:solidFill>
                  <a:schemeClr val="accent2"/>
                </a:solidFill>
                <a:latin typeface="Calibri" panose="020F0502020204030204" pitchFamily="34" charset="0"/>
              </a:rPr>
              <a:t> </a:t>
            </a:r>
            <a:r>
              <a:rPr lang="es-MX" altLang="es-MX" sz="1800" u="sng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Center </a:t>
            </a:r>
            <a:r>
              <a:rPr lang="es-MX" altLang="es-MX" sz="18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con </a:t>
            </a:r>
            <a:r>
              <a:rPr lang="es-MX" alt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200 posiciones, ubicado en León Guanajuato y 1 Oficina Corporativa en la Ciudad de México.</a:t>
            </a:r>
          </a:p>
          <a:p>
            <a:pPr algn="just" eaLnBrk="1" hangingPunct="1">
              <a:spcBef>
                <a:spcPct val="0"/>
              </a:spcBef>
            </a:pPr>
            <a:r>
              <a:rPr lang="es-MX" altLang="es-MX" sz="1800" dirty="0">
                <a:solidFill>
                  <a:schemeClr val="accent2"/>
                </a:solidFill>
                <a:latin typeface="Calibri" panose="020F0502020204030204" pitchFamily="34" charset="0"/>
              </a:rPr>
              <a:t>Todas nuestras oficinas cuentan con los recursos humanos, materiales y técnicos, necesarios para cubrir los volúmenes de operación y requerimientos de nuestros clientes.</a:t>
            </a:r>
          </a:p>
          <a:p>
            <a:pPr eaLnBrk="1" hangingPunct="1"/>
            <a:endParaRPr lang="es-MX" altLang="es-MX" sz="1800" dirty="0"/>
          </a:p>
        </p:txBody>
      </p:sp>
      <p:graphicFrame>
        <p:nvGraphicFramePr>
          <p:cNvPr id="20" name="3 Marcador de contenido">
            <a:extLst>
              <a:ext uri="{FF2B5EF4-FFF2-40B4-BE49-F238E27FC236}">
                <a16:creationId xmlns:a16="http://schemas.microsoft.com/office/drawing/2014/main" id="{A9AA982D-914A-144B-9839-18DEAFE8D209}"/>
              </a:ext>
            </a:extLst>
          </p:cNvPr>
          <p:cNvGraphicFramePr>
            <a:graphicFrameLocks/>
          </p:cNvGraphicFramePr>
          <p:nvPr/>
        </p:nvGraphicFramePr>
        <p:xfrm>
          <a:off x="827584" y="3140968"/>
          <a:ext cx="7632848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Papelería CPC_página4">
            <a:extLst>
              <a:ext uri="{FF2B5EF4-FFF2-40B4-BE49-F238E27FC236}">
                <a16:creationId xmlns:a16="http://schemas.microsoft.com/office/drawing/2014/main" id="{2F743C36-BE00-4147-ACEE-6FF35DC67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1 Título">
            <a:extLst>
              <a:ext uri="{FF2B5EF4-FFF2-40B4-BE49-F238E27FC236}">
                <a16:creationId xmlns:a16="http://schemas.microsoft.com/office/drawing/2014/main" id="{6622AB8B-1C3D-5747-9B58-526C8A2E98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altLang="es-MX" sz="4000" b="1" dirty="0">
                <a:solidFill>
                  <a:srgbClr val="002060"/>
                </a:solidFill>
                <a:ea typeface="ＭＳ Ｐゴシック" panose="020B0600070205080204" pitchFamily="34" charset="-128"/>
              </a:rPr>
              <a:t>Red de oficinas activas</a:t>
            </a:r>
            <a:endParaRPr lang="es-MX" altLang="es-MX" sz="4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A2621EA-C69E-05EC-D857-9589CB179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774126"/>
            <a:ext cx="8170218" cy="486322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5A2DDB15-C10B-37E1-7477-274FFA3BE5EE}"/>
              </a:ext>
            </a:extLst>
          </p:cNvPr>
          <p:cNvSpPr txBox="1"/>
          <p:nvPr/>
        </p:nvSpPr>
        <p:spPr>
          <a:xfrm>
            <a:off x="811292" y="1276479"/>
            <a:ext cx="76491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Actualmente, la red de oficinas activas se encuentra distribuida de la siguiente manera:</a:t>
            </a:r>
            <a:endParaRPr lang="es-MX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Papelería CPC_página4">
            <a:extLst>
              <a:ext uri="{FF2B5EF4-FFF2-40B4-BE49-F238E27FC236}">
                <a16:creationId xmlns:a16="http://schemas.microsoft.com/office/drawing/2014/main" id="{2F743C36-BE00-4147-ACEE-6FF35DC67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1 Título">
            <a:extLst>
              <a:ext uri="{FF2B5EF4-FFF2-40B4-BE49-F238E27FC236}">
                <a16:creationId xmlns:a16="http://schemas.microsoft.com/office/drawing/2014/main" id="{6622AB8B-1C3D-5747-9B58-526C8A2E98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altLang="es-MX" sz="4000" b="1" dirty="0">
                <a:solidFill>
                  <a:srgbClr val="002060"/>
                </a:solidFill>
                <a:ea typeface="ＭＳ Ｐゴシック" panose="020B0600070205080204" pitchFamily="34" charset="-128"/>
              </a:rPr>
              <a:t>Red de oficinas Inactivas</a:t>
            </a:r>
            <a:endParaRPr lang="es-MX" altLang="es-MX" sz="4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A08CF3F-C8EF-E799-B892-435BEAB3B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2132855"/>
            <a:ext cx="7468523" cy="4439677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AED273E-C1D6-DBF7-1F41-E3E52BCE8B71}"/>
              </a:ext>
            </a:extLst>
          </p:cNvPr>
          <p:cNvSpPr txBox="1"/>
          <p:nvPr/>
        </p:nvSpPr>
        <p:spPr>
          <a:xfrm>
            <a:off x="811292" y="1276479"/>
            <a:ext cx="764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Por cuestiones de logística, nivel de cartera y operación, actualmente se han inactivado las sucursales que se muestran en la gráfica, sin embargo, de acuerdo a los niveles de operación requeridos se pueden reactivar de forma inmediata, garantizando la operación en sitio e incluso pudiendo agregar más oficinas de ser necesario.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95215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Papelería CPC_página4">
            <a:extLst>
              <a:ext uri="{FF2B5EF4-FFF2-40B4-BE49-F238E27FC236}">
                <a16:creationId xmlns:a16="http://schemas.microsoft.com/office/drawing/2014/main" id="{63EE7A8E-E81E-C643-ABA2-D6E306B4A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1 Título">
            <a:extLst>
              <a:ext uri="{FF2B5EF4-FFF2-40B4-BE49-F238E27FC236}">
                <a16:creationId xmlns:a16="http://schemas.microsoft.com/office/drawing/2014/main" id="{66EBD7A1-E118-1C4C-8B67-87D2ECC7A5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/>
            <a:r>
              <a:rPr lang="es-MX" altLang="es-MX" sz="4000" b="1">
                <a:solidFill>
                  <a:srgbClr val="002060"/>
                </a:solidFill>
                <a:latin typeface="Calibri" panose="020F0502020204030204" pitchFamily="34" charset="0"/>
              </a:rPr>
              <a:t>Principales clientes y sectores atendidos</a:t>
            </a:r>
            <a:endParaRPr lang="es-MX" altLang="es-MX" sz="4000">
              <a:solidFill>
                <a:srgbClr val="002060"/>
              </a:solidFill>
            </a:endParaRPr>
          </a:p>
        </p:txBody>
      </p:sp>
      <p:sp>
        <p:nvSpPr>
          <p:cNvPr id="20483" name="2 Marcador de contenido">
            <a:extLst>
              <a:ext uri="{FF2B5EF4-FFF2-40B4-BE49-F238E27FC236}">
                <a16:creationId xmlns:a16="http://schemas.microsoft.com/office/drawing/2014/main" id="{F2C72D84-F78C-314F-9DE3-6F657422D6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981075"/>
            <a:ext cx="8229600" cy="525621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s-ES" altLang="es-MX" sz="1800">
              <a:solidFill>
                <a:srgbClr val="00206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s-ES" altLang="es-MX" sz="1800">
                <a:solidFill>
                  <a:srgbClr val="00206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Hemos atendido a empresas en los siguientes sectores:</a:t>
            </a:r>
          </a:p>
          <a:p>
            <a:pPr eaLnBrk="1" hangingPunct="1">
              <a:buFontTx/>
              <a:buNone/>
            </a:pPr>
            <a:endParaRPr lang="es-ES" altLang="es-MX" sz="1800">
              <a:solidFill>
                <a:srgbClr val="00206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s-MX" altLang="es-MX" sz="1800">
              <a:solidFill>
                <a:srgbClr val="00206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s-ES" altLang="es-MX" sz="1800">
              <a:solidFill>
                <a:srgbClr val="00206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s-MX" altLang="es-MX" sz="1800">
              <a:solidFill>
                <a:srgbClr val="00206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endParaRPr lang="es-MX" altLang="es-MX">
              <a:solidFill>
                <a:srgbClr val="002060"/>
              </a:solidFill>
              <a:ea typeface="ＭＳ Ｐゴシック" panose="020B0600070205080204" pitchFamily="34" charset="-128"/>
            </a:endParaRPr>
          </a:p>
        </p:txBody>
      </p:sp>
      <p:graphicFrame>
        <p:nvGraphicFramePr>
          <p:cNvPr id="3" name="2 Tabla">
            <a:extLst>
              <a:ext uri="{FF2B5EF4-FFF2-40B4-BE49-F238E27FC236}">
                <a16:creationId xmlns:a16="http://schemas.microsoft.com/office/drawing/2014/main" id="{46889181-BD19-A84E-9723-A7E9ED78B965}"/>
              </a:ext>
            </a:extLst>
          </p:cNvPr>
          <p:cNvGraphicFramePr>
            <a:graphicFrameLocks noGrp="1"/>
          </p:cNvGraphicFramePr>
          <p:nvPr/>
        </p:nvGraphicFramePr>
        <p:xfrm>
          <a:off x="539750" y="1628775"/>
          <a:ext cx="7777162" cy="1404937"/>
        </p:xfrm>
        <a:graphic>
          <a:graphicData uri="http://schemas.openxmlformats.org/drawingml/2006/table">
            <a:tbl>
              <a:tblPr/>
              <a:tblGrid>
                <a:gridCol w="1555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5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4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5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5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9339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s-MX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Calibri" pitchFamily="34" charset="0"/>
                        </a:rPr>
                        <a:t>Agropecuario</a:t>
                      </a: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s-MX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Calibri" pitchFamily="34" charset="0"/>
                        </a:rPr>
                        <a:t>Financiero</a:t>
                      </a: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s-MX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Calibri" pitchFamily="34" charset="0"/>
                        </a:rPr>
                        <a:t>Comercio</a:t>
                      </a: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s-MX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Calibri" pitchFamily="34" charset="0"/>
                        </a:rPr>
                        <a:t>Construcción</a:t>
                      </a: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s-MX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Calibri" pitchFamily="34" charset="0"/>
                        </a:rPr>
                        <a:t>Industrial</a:t>
                      </a: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799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s-MX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Calibri" pitchFamily="34" charset="0"/>
                        </a:rPr>
                        <a:t>Gobierno</a:t>
                      </a: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s-MX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Calibri" pitchFamily="34" charset="0"/>
                        </a:rPr>
                        <a:t>Hotelero</a:t>
                      </a: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s-MX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Calibri" pitchFamily="34" charset="0"/>
                        </a:rPr>
                        <a:t>Maquila</a:t>
                      </a: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s-MX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Calibri" pitchFamily="34" charset="0"/>
                        </a:rPr>
                        <a:t>Educación</a:t>
                      </a: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s-MX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Calibri" pitchFamily="34" charset="0"/>
                        </a:rPr>
                        <a:t>Personas físicas</a:t>
                      </a: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799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s-MX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Calibri" pitchFamily="34" charset="0"/>
                        </a:rPr>
                        <a:t>Hipotecario</a:t>
                      </a: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s-MX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Calibri" pitchFamily="34" charset="0"/>
                      </a:endParaRP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s-MX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Calibri" pitchFamily="34" charset="0"/>
                      </a:endParaRP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s-MX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Calibri" pitchFamily="34" charset="0"/>
                      </a:endParaRP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s-MX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Calibri" pitchFamily="34" charset="0"/>
                      </a:endParaRPr>
                    </a:p>
                  </a:txBody>
                  <a:tcPr marL="91443" marR="91443" marT="38259" marB="3825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0510" name="5 Imagen">
            <a:extLst>
              <a:ext uri="{FF2B5EF4-FFF2-40B4-BE49-F238E27FC236}">
                <a16:creationId xmlns:a16="http://schemas.microsoft.com/office/drawing/2014/main" id="{CE61A52A-F520-6148-AC9C-E05962B620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438" y="5794375"/>
            <a:ext cx="696912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1" name="Imagen 1">
            <a:extLst>
              <a:ext uri="{FF2B5EF4-FFF2-40B4-BE49-F238E27FC236}">
                <a16:creationId xmlns:a16="http://schemas.microsoft.com/office/drawing/2014/main" id="{50339C0F-A078-444A-ADA9-8D7222890C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954338"/>
            <a:ext cx="5400675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Resultado de imagen para caja libertad logo">
            <a:extLst>
              <a:ext uri="{FF2B5EF4-FFF2-40B4-BE49-F238E27FC236}">
                <a16:creationId xmlns:a16="http://schemas.microsoft.com/office/drawing/2014/main" id="{B6BA331D-4756-8808-EE29-535F0587E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30" y="3609181"/>
            <a:ext cx="1396208" cy="139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EDRSSA">
            <a:extLst>
              <a:ext uri="{FF2B5EF4-FFF2-40B4-BE49-F238E27FC236}">
                <a16:creationId xmlns:a16="http://schemas.microsoft.com/office/drawing/2014/main" id="{A5FC767F-BD97-4A37-E468-704032634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975" y="3609181"/>
            <a:ext cx="18002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Papelería CPC_página4">
            <a:extLst>
              <a:ext uri="{FF2B5EF4-FFF2-40B4-BE49-F238E27FC236}">
                <a16:creationId xmlns:a16="http://schemas.microsoft.com/office/drawing/2014/main" id="{4178A453-E314-9349-979F-C59EB4FC8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1 Título">
            <a:extLst>
              <a:ext uri="{FF2B5EF4-FFF2-40B4-BE49-F238E27FC236}">
                <a16:creationId xmlns:a16="http://schemas.microsoft.com/office/drawing/2014/main" id="{BA65883D-0E87-D743-B457-39B9EF45B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es-MX" altLang="es-MX" sz="4400" dirty="0"/>
              <a:t/>
            </a:r>
            <a:br>
              <a:rPr lang="es-MX" altLang="es-MX" sz="4400" dirty="0"/>
            </a:br>
            <a:r>
              <a:rPr lang="es-MX" altLang="es-MX" sz="4800" dirty="0">
                <a:solidFill>
                  <a:schemeClr val="accent6"/>
                </a:solidFill>
                <a:latin typeface="Calibri" pitchFamily="34" charset="0"/>
              </a:rPr>
              <a:t>Capacidad de gestión</a:t>
            </a:r>
          </a:p>
        </p:txBody>
      </p:sp>
      <p:sp>
        <p:nvSpPr>
          <p:cNvPr id="18435" name="2 Marcador de contenido">
            <a:extLst>
              <a:ext uri="{FF2B5EF4-FFF2-40B4-BE49-F238E27FC236}">
                <a16:creationId xmlns:a16="http://schemas.microsoft.com/office/drawing/2014/main" id="{A3B24488-0C46-374F-A05C-45C743439E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1268413"/>
            <a:ext cx="8229600" cy="5184775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es-MX" sz="1800" dirty="0">
              <a:latin typeface="Calibri" panose="020F0502020204030204" pitchFamily="34" charset="0"/>
            </a:endParaRPr>
          </a:p>
          <a:p>
            <a:pPr algn="just" eaLnBrk="1" hangingPunct="1">
              <a:buFontTx/>
              <a:buNone/>
            </a:pPr>
            <a:r>
              <a:rPr lang="en-US" altLang="es-MX" sz="1800" dirty="0">
                <a:latin typeface="Calibri" panose="020F0502020204030204" pitchFamily="34" charset="0"/>
              </a:rPr>
              <a:t>	• De </a:t>
            </a:r>
            <a:r>
              <a:rPr lang="en-US" altLang="es-MX" sz="1800" dirty="0" err="1">
                <a:latin typeface="Calibri" panose="020F0502020204030204" pitchFamily="34" charset="0"/>
              </a:rPr>
              <a:t>acuerdo</a:t>
            </a:r>
            <a:r>
              <a:rPr lang="en-US" altLang="es-MX" sz="1800" dirty="0">
                <a:latin typeface="Calibri" panose="020F0502020204030204" pitchFamily="34" charset="0"/>
              </a:rPr>
              <a:t> al </a:t>
            </a:r>
            <a:r>
              <a:rPr lang="en-US" altLang="es-MX" sz="1800" dirty="0" err="1">
                <a:latin typeface="Calibri" panose="020F0502020204030204" pitchFamily="34" charset="0"/>
              </a:rPr>
              <a:t>volumen</a:t>
            </a:r>
            <a:r>
              <a:rPr lang="en-US" altLang="es-MX" sz="1800" dirty="0">
                <a:latin typeface="Calibri" panose="020F0502020204030204" pitchFamily="34" charset="0"/>
              </a:rPr>
              <a:t> de </a:t>
            </a:r>
            <a:r>
              <a:rPr lang="en-US" altLang="es-MX" sz="1800" dirty="0" err="1">
                <a:latin typeface="Calibri" panose="020F0502020204030204" pitchFamily="34" charset="0"/>
              </a:rPr>
              <a:t>cartera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operativa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asignada</a:t>
            </a:r>
            <a:r>
              <a:rPr lang="en-US" altLang="es-MX" sz="1800" dirty="0">
                <a:latin typeface="Calibri" panose="020F0502020204030204" pitchFamily="34" charset="0"/>
              </a:rPr>
              <a:t>, se </a:t>
            </a:r>
            <a:r>
              <a:rPr lang="en-US" altLang="es-MX" sz="1800" dirty="0" err="1">
                <a:latin typeface="Calibri" panose="020F0502020204030204" pitchFamily="34" charset="0"/>
              </a:rPr>
              <a:t>cuenta</a:t>
            </a:r>
            <a:r>
              <a:rPr lang="en-US" altLang="es-MX" sz="1800" dirty="0">
                <a:latin typeface="Calibri" panose="020F0502020204030204" pitchFamily="34" charset="0"/>
              </a:rPr>
              <a:t> con </a:t>
            </a:r>
            <a:r>
              <a:rPr lang="en-US" altLang="es-MX" sz="1800" dirty="0" err="1">
                <a:latin typeface="Calibri" panose="020F0502020204030204" pitchFamily="34" charset="0"/>
              </a:rPr>
              <a:t>los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recursos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necesarios</a:t>
            </a:r>
            <a:r>
              <a:rPr lang="en-US" altLang="es-MX" sz="1800" dirty="0">
                <a:latin typeface="Calibri" panose="020F0502020204030204" pitchFamily="34" charset="0"/>
              </a:rPr>
              <a:t> para </a:t>
            </a:r>
            <a:r>
              <a:rPr lang="en-US" altLang="es-MX" sz="1800" dirty="0" err="1">
                <a:latin typeface="Calibri" panose="020F0502020204030204" pitchFamily="34" charset="0"/>
              </a:rPr>
              <a:t>operar</a:t>
            </a:r>
            <a:r>
              <a:rPr lang="en-US" altLang="es-MX" sz="1800" dirty="0">
                <a:latin typeface="Calibri" panose="020F0502020204030204" pitchFamily="34" charset="0"/>
              </a:rPr>
              <a:t>, </a:t>
            </a:r>
            <a:r>
              <a:rPr lang="en-US" altLang="es-MX" sz="1800" dirty="0" err="1">
                <a:latin typeface="Calibri" panose="020F0502020204030204" pitchFamily="34" charset="0"/>
              </a:rPr>
              <a:t>tomando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en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cuenta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el</a:t>
            </a:r>
            <a:r>
              <a:rPr lang="en-US" altLang="es-MX" sz="1800" dirty="0">
                <a:latin typeface="Calibri" panose="020F0502020204030204" pitchFamily="34" charset="0"/>
              </a:rPr>
              <a:t> sector, </a:t>
            </a:r>
            <a:r>
              <a:rPr lang="en-US" altLang="es-MX" sz="1800" dirty="0" err="1">
                <a:latin typeface="Calibri" panose="020F0502020204030204" pitchFamily="34" charset="0"/>
              </a:rPr>
              <a:t>el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tipo</a:t>
            </a:r>
            <a:r>
              <a:rPr lang="en-US" altLang="es-MX" sz="1800" dirty="0">
                <a:latin typeface="Calibri" panose="020F0502020204030204" pitchFamily="34" charset="0"/>
              </a:rPr>
              <a:t> de gestion y </a:t>
            </a:r>
            <a:r>
              <a:rPr lang="en-US" altLang="es-MX" sz="1800" dirty="0" err="1">
                <a:latin typeface="Calibri" panose="020F0502020204030204" pitchFamily="34" charset="0"/>
              </a:rPr>
              <a:t>tipo</a:t>
            </a:r>
            <a:r>
              <a:rPr lang="en-US" altLang="es-MX" sz="1800" dirty="0">
                <a:latin typeface="Calibri" panose="020F0502020204030204" pitchFamily="34" charset="0"/>
              </a:rPr>
              <a:t> de </a:t>
            </a:r>
            <a:r>
              <a:rPr lang="en-US" altLang="es-MX" sz="1800" dirty="0" err="1">
                <a:latin typeface="Calibri" panose="020F0502020204030204" pitchFamily="34" charset="0"/>
              </a:rPr>
              <a:t>recurso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requerido</a:t>
            </a:r>
            <a:r>
              <a:rPr lang="en-US" altLang="es-MX" sz="1800" dirty="0">
                <a:latin typeface="Calibri" panose="020F0502020204030204" pitchFamily="34" charset="0"/>
              </a:rPr>
              <a:t>, con la </a:t>
            </a:r>
            <a:r>
              <a:rPr lang="en-US" altLang="es-MX" sz="1800" dirty="0" err="1">
                <a:latin typeface="Calibri" panose="020F0502020204030204" pitchFamily="34" charset="0"/>
              </a:rPr>
              <a:t>flexibilidad</a:t>
            </a:r>
            <a:r>
              <a:rPr lang="en-US" altLang="es-MX" sz="1800" dirty="0">
                <a:latin typeface="Calibri" panose="020F0502020204030204" pitchFamily="34" charset="0"/>
              </a:rPr>
              <a:t> de </a:t>
            </a:r>
            <a:r>
              <a:rPr lang="en-US" altLang="es-MX" sz="1800" dirty="0" err="1">
                <a:latin typeface="Calibri" panose="020F0502020204030204" pitchFamily="34" charset="0"/>
              </a:rPr>
              <a:t>aumentar</a:t>
            </a:r>
            <a:r>
              <a:rPr lang="en-US" altLang="es-MX" sz="1800" dirty="0">
                <a:latin typeface="Calibri" panose="020F0502020204030204" pitchFamily="34" charset="0"/>
              </a:rPr>
              <a:t> o </a:t>
            </a:r>
            <a:r>
              <a:rPr lang="en-US" altLang="es-MX" sz="1800" dirty="0" err="1">
                <a:latin typeface="Calibri" panose="020F0502020204030204" pitchFamily="34" charset="0"/>
              </a:rPr>
              <a:t>disminuir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el</a:t>
            </a:r>
            <a:r>
              <a:rPr lang="en-US" altLang="es-MX" sz="1800" dirty="0">
                <a:latin typeface="Calibri" panose="020F0502020204030204" pitchFamily="34" charset="0"/>
              </a:rPr>
              <a:t> core </a:t>
            </a:r>
            <a:r>
              <a:rPr lang="en-US" altLang="es-MX" sz="1800" dirty="0" err="1">
                <a:latin typeface="Calibri" panose="020F0502020204030204" pitchFamily="34" charset="0"/>
              </a:rPr>
              <a:t>operativo</a:t>
            </a:r>
            <a:r>
              <a:rPr lang="en-US" altLang="es-MX" sz="1800" dirty="0">
                <a:latin typeface="Calibri" panose="020F0502020204030204" pitchFamily="34" charset="0"/>
              </a:rPr>
              <a:t>  </a:t>
            </a:r>
            <a:r>
              <a:rPr lang="en-US" altLang="es-MX" sz="1800" dirty="0" err="1">
                <a:latin typeface="Calibri" panose="020F0502020204030204" pitchFamily="34" charset="0"/>
              </a:rPr>
              <a:t>según</a:t>
            </a:r>
            <a:r>
              <a:rPr lang="en-US" altLang="es-MX" sz="1800" dirty="0">
                <a:latin typeface="Calibri" panose="020F0502020204030204" pitchFamily="34" charset="0"/>
              </a:rPr>
              <a:t> las </a:t>
            </a:r>
            <a:r>
              <a:rPr lang="en-US" altLang="es-MX" sz="1800" dirty="0" err="1">
                <a:latin typeface="Calibri" panose="020F0502020204030204" pitchFamily="34" charset="0"/>
              </a:rPr>
              <a:t>necesidades</a:t>
            </a:r>
            <a:r>
              <a:rPr lang="en-US" altLang="es-MX" sz="1800" dirty="0">
                <a:latin typeface="Calibri" panose="020F0502020204030204" pitchFamily="34" charset="0"/>
              </a:rPr>
              <a:t> de </a:t>
            </a:r>
            <a:r>
              <a:rPr lang="en-US" altLang="es-MX" sz="1800" dirty="0" err="1">
                <a:latin typeface="Calibri" panose="020F0502020204030204" pitchFamily="34" charset="0"/>
              </a:rPr>
              <a:t>cada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cliente</a:t>
            </a:r>
            <a:r>
              <a:rPr lang="en-US" altLang="es-MX" sz="1800" dirty="0">
                <a:latin typeface="Calibri" panose="020F0502020204030204" pitchFamily="34" charset="0"/>
              </a:rPr>
              <a:t>.</a:t>
            </a:r>
          </a:p>
          <a:p>
            <a:pPr algn="just" eaLnBrk="1" hangingPunct="1">
              <a:buFontTx/>
              <a:buNone/>
            </a:pPr>
            <a:endParaRPr lang="en-US" altLang="es-MX" sz="1800" dirty="0">
              <a:latin typeface="Calibri" panose="020F0502020204030204" pitchFamily="34" charset="0"/>
            </a:endParaRPr>
          </a:p>
          <a:p>
            <a:pPr algn="just" eaLnBrk="1" hangingPunct="1">
              <a:buFontTx/>
              <a:buNone/>
            </a:pPr>
            <a:r>
              <a:rPr lang="en-US" altLang="es-MX" sz="1800" dirty="0">
                <a:latin typeface="Calibri" panose="020F0502020204030204" pitchFamily="34" charset="0"/>
              </a:rPr>
              <a:t>	</a:t>
            </a:r>
            <a:r>
              <a:rPr lang="en-US" altLang="es-MX" sz="1800" dirty="0" err="1">
                <a:latin typeface="Calibri" panose="020F0502020204030204" pitchFamily="34" charset="0"/>
              </a:rPr>
              <a:t>Contando</a:t>
            </a:r>
            <a:r>
              <a:rPr lang="en-US" altLang="es-MX" sz="1800" dirty="0">
                <a:latin typeface="Calibri" panose="020F0502020204030204" pitchFamily="34" charset="0"/>
              </a:rPr>
              <a:t> con </a:t>
            </a:r>
            <a:r>
              <a:rPr lang="en-US" altLang="es-MX" sz="1800" dirty="0" err="1">
                <a:latin typeface="Calibri" panose="020F0502020204030204" pitchFamily="34" charset="0"/>
              </a:rPr>
              <a:t>capacidad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instalada</a:t>
            </a:r>
            <a:r>
              <a:rPr lang="en-US" altLang="es-MX" sz="1800" dirty="0">
                <a:latin typeface="Calibri" panose="020F0502020204030204" pitchFamily="34" charset="0"/>
              </a:rPr>
              <a:t> para </a:t>
            </a:r>
            <a:r>
              <a:rPr lang="en-US" altLang="es-MX" sz="1800" dirty="0" err="1">
                <a:latin typeface="Calibri" panose="020F0502020204030204" pitchFamily="34" charset="0"/>
              </a:rPr>
              <a:t>realizar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visitas</a:t>
            </a:r>
            <a:r>
              <a:rPr lang="en-US" altLang="es-MX" sz="1800" dirty="0">
                <a:latin typeface="Calibri" panose="020F0502020204030204" pitchFamily="34" charset="0"/>
              </a:rPr>
              <a:t> de </a:t>
            </a:r>
            <a:r>
              <a:rPr lang="en-US" altLang="es-MX" sz="1800" dirty="0" err="1">
                <a:latin typeface="Calibri" panose="020F0502020204030204" pitchFamily="34" charset="0"/>
              </a:rPr>
              <a:t>calle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por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asesor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contratado</a:t>
            </a:r>
            <a:r>
              <a:rPr lang="en-US" altLang="es-MX" sz="1800" dirty="0">
                <a:latin typeface="Calibri" panose="020F0502020204030204" pitchFamily="34" charset="0"/>
              </a:rPr>
              <a:t>, </a:t>
            </a:r>
            <a:r>
              <a:rPr lang="en-US" altLang="es-MX" sz="1800" dirty="0" err="1">
                <a:latin typeface="Calibri" panose="020F0502020204030204" pitchFamily="34" charset="0"/>
              </a:rPr>
              <a:t>Mensajería</a:t>
            </a:r>
            <a:r>
              <a:rPr lang="en-US" altLang="es-MX" sz="1800" dirty="0">
                <a:latin typeface="Calibri" panose="020F0502020204030204" pitchFamily="34" charset="0"/>
              </a:rPr>
              <a:t> SMS </a:t>
            </a:r>
            <a:r>
              <a:rPr lang="en-US" altLang="es-MX" sz="1800" dirty="0" err="1">
                <a:latin typeface="Calibri" panose="020F0502020204030204" pitchFamily="34" charset="0"/>
              </a:rPr>
              <a:t>Automática</a:t>
            </a:r>
            <a:r>
              <a:rPr lang="en-US" altLang="es-MX" sz="1800" dirty="0">
                <a:latin typeface="Calibri" panose="020F0502020204030204" pitchFamily="34" charset="0"/>
              </a:rPr>
              <a:t> y Call Center</a:t>
            </a:r>
          </a:p>
          <a:p>
            <a:pPr algn="just" eaLnBrk="1" hangingPunct="1">
              <a:buFontTx/>
              <a:buNone/>
            </a:pPr>
            <a:endParaRPr lang="en-US" altLang="es-MX" sz="1200" b="1" dirty="0">
              <a:latin typeface="Calibri" panose="020F0502020204030204" pitchFamily="34" charset="0"/>
            </a:endParaRPr>
          </a:p>
          <a:p>
            <a:pPr algn="just" eaLnBrk="1" hangingPunct="1">
              <a:buFontTx/>
              <a:buNone/>
            </a:pPr>
            <a:r>
              <a:rPr lang="en-US" altLang="es-MX" sz="1800" dirty="0">
                <a:latin typeface="Calibri" panose="020F0502020204030204" pitchFamily="34" charset="0"/>
              </a:rPr>
              <a:t>• </a:t>
            </a:r>
            <a:r>
              <a:rPr lang="en-US" altLang="es-MX" sz="1800" dirty="0" err="1">
                <a:latin typeface="Calibri" panose="020F0502020204030204" pitchFamily="34" charset="0"/>
              </a:rPr>
              <a:t>Capacidad</a:t>
            </a:r>
            <a:r>
              <a:rPr lang="en-US" altLang="es-MX" sz="1800" dirty="0">
                <a:latin typeface="Calibri" panose="020F0502020204030204" pitchFamily="34" charset="0"/>
              </a:rPr>
              <a:t> de </a:t>
            </a:r>
            <a:r>
              <a:rPr lang="en-US" altLang="es-MX" sz="1800" dirty="0" err="1">
                <a:latin typeface="Calibri" panose="020F0502020204030204" pitchFamily="34" charset="0"/>
              </a:rPr>
              <a:t>servicio</a:t>
            </a:r>
            <a:r>
              <a:rPr lang="en-US" altLang="es-MX" sz="1800" dirty="0">
                <a:latin typeface="Calibri" panose="020F0502020204030204" pitchFamily="34" charset="0"/>
              </a:rPr>
              <a:t>, </a:t>
            </a:r>
            <a:r>
              <a:rPr lang="en-US" altLang="es-MX" sz="1800" dirty="0" err="1">
                <a:latin typeface="Calibri" panose="020F0502020204030204" pitchFamily="34" charset="0"/>
              </a:rPr>
              <a:t>diaria</a:t>
            </a:r>
            <a:r>
              <a:rPr lang="en-US" altLang="es-MX" sz="1800" dirty="0">
                <a:latin typeface="Calibri" panose="020F0502020204030204" pitchFamily="34" charset="0"/>
              </a:rPr>
              <a:t>  </a:t>
            </a:r>
            <a:r>
              <a:rPr lang="en-US" altLang="es-MX" sz="1800" dirty="0" err="1">
                <a:latin typeface="Calibri" panose="020F0502020204030204" pitchFamily="34" charset="0"/>
              </a:rPr>
              <a:t>por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asesor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contratado</a:t>
            </a:r>
            <a:r>
              <a:rPr lang="en-US" altLang="es-MX" sz="1800" dirty="0">
                <a:latin typeface="Calibri" panose="020F0502020204030204" pitchFamily="34" charset="0"/>
              </a:rPr>
              <a:t> y </a:t>
            </a:r>
            <a:r>
              <a:rPr lang="en-US" altLang="es-MX" sz="1800" dirty="0" err="1">
                <a:latin typeface="Calibri" panose="020F0502020204030204" pitchFamily="34" charset="0"/>
              </a:rPr>
              <a:t>servicio</a:t>
            </a:r>
            <a:r>
              <a:rPr lang="en-US" altLang="es-MX" sz="1800" dirty="0">
                <a:latin typeface="Calibri" panose="020F0502020204030204" pitchFamily="34" charset="0"/>
              </a:rPr>
              <a:t> </a:t>
            </a:r>
            <a:r>
              <a:rPr lang="en-US" altLang="es-MX" sz="1800" dirty="0" err="1">
                <a:latin typeface="Calibri" panose="020F0502020204030204" pitchFamily="34" charset="0"/>
              </a:rPr>
              <a:t>automático</a:t>
            </a:r>
            <a:r>
              <a:rPr lang="en-US" altLang="es-MX" sz="1800" dirty="0">
                <a:latin typeface="Calibri" panose="020F0502020204030204" pitchFamily="34" charset="0"/>
              </a:rPr>
              <a:t> de </a:t>
            </a:r>
            <a:r>
              <a:rPr lang="en-US" altLang="es-MX" sz="1800" dirty="0" err="1">
                <a:latin typeface="Calibri" panose="020F0502020204030204" pitchFamily="34" charset="0"/>
              </a:rPr>
              <a:t>mensajería</a:t>
            </a:r>
            <a:r>
              <a:rPr lang="en-US" altLang="es-MX" sz="1800" dirty="0">
                <a:latin typeface="Calibri" panose="020F0502020204030204" pitchFamily="34" charset="0"/>
              </a:rPr>
              <a:t>:</a:t>
            </a:r>
          </a:p>
          <a:p>
            <a:pPr eaLnBrk="1" hangingPunct="1">
              <a:buFontTx/>
              <a:buNone/>
            </a:pPr>
            <a:endParaRPr lang="en-US" altLang="es-MX" sz="1800" dirty="0">
              <a:latin typeface="Calibri" panose="020F0502020204030204" pitchFamily="34" charset="0"/>
            </a:endParaRPr>
          </a:p>
          <a:p>
            <a:pPr eaLnBrk="1" hangingPunct="1">
              <a:buFontTx/>
              <a:buNone/>
            </a:pPr>
            <a:endParaRPr lang="en-US" altLang="es-MX" sz="1800" dirty="0">
              <a:latin typeface="Calibri" panose="020F0502020204030204" pitchFamily="34" charset="0"/>
            </a:endParaRPr>
          </a:p>
          <a:p>
            <a:pPr eaLnBrk="1" hangingPunct="1">
              <a:buFontTx/>
              <a:buNone/>
            </a:pPr>
            <a:endParaRPr lang="en-US" altLang="es-MX" sz="1800" dirty="0">
              <a:latin typeface="Calibri" panose="020F050202020403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es-MX" sz="1800" dirty="0">
                <a:latin typeface="Calibri" panose="020F0502020204030204" pitchFamily="34" charset="0"/>
              </a:rPr>
              <a:t>• </a:t>
            </a:r>
            <a:r>
              <a:rPr lang="en-US" altLang="es-MX" sz="1800" dirty="0" err="1">
                <a:latin typeface="Calibri" panose="020F0502020204030204" pitchFamily="34" charset="0"/>
              </a:rPr>
              <a:t>Llamadas</a:t>
            </a:r>
            <a:r>
              <a:rPr lang="en-US" altLang="es-MX" sz="1800" dirty="0">
                <a:latin typeface="Calibri" panose="020F0502020204030204" pitchFamily="34" charset="0"/>
              </a:rPr>
              <a:t>:</a:t>
            </a:r>
          </a:p>
          <a:p>
            <a:pPr eaLnBrk="1" hangingPunct="1">
              <a:buFontTx/>
              <a:buNone/>
            </a:pPr>
            <a:endParaRPr lang="en-US" altLang="es-MX" sz="1800" dirty="0">
              <a:latin typeface="Calibri" panose="020F0502020204030204" pitchFamily="34" charset="0"/>
            </a:endParaRPr>
          </a:p>
          <a:p>
            <a:pPr eaLnBrk="1" hangingPunct="1">
              <a:buFontTx/>
              <a:buNone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5902AE46-A815-0D40-95C2-8EE10CCF17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499834"/>
              </p:ext>
            </p:extLst>
          </p:nvPr>
        </p:nvGraphicFramePr>
        <p:xfrm>
          <a:off x="2229778" y="4556586"/>
          <a:ext cx="4572000" cy="741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68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Visitas</a:t>
                      </a:r>
                    </a:p>
                  </a:txBody>
                  <a:tcPr marT="45700" marB="4570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SMS</a:t>
                      </a:r>
                    </a:p>
                  </a:txBody>
                  <a:tcPr marT="45700" marB="4570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Tarjeta</a:t>
                      </a:r>
                    </a:p>
                  </a:txBody>
                  <a:tcPr marT="45700" marB="45700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8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15,000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10,000</a:t>
                      </a:r>
                    </a:p>
                  </a:txBody>
                  <a:tcPr marT="45700" marB="457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DCCAC5EB-F491-694A-81CF-186713EE0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632288"/>
              </p:ext>
            </p:extLst>
          </p:nvPr>
        </p:nvGraphicFramePr>
        <p:xfrm>
          <a:off x="2250882" y="5736938"/>
          <a:ext cx="4535487" cy="741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1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18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68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Posiciones</a:t>
                      </a:r>
                    </a:p>
                  </a:txBody>
                  <a:tcPr marL="91420" marR="91420" marT="45700" marB="4570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Diario</a:t>
                      </a:r>
                    </a:p>
                  </a:txBody>
                  <a:tcPr marL="91420" marR="91420" marT="45700" marB="4570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Mes</a:t>
                      </a:r>
                    </a:p>
                  </a:txBody>
                  <a:tcPr marL="91420" marR="91420" marT="45700" marB="45700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</a:p>
                  </a:txBody>
                  <a:tcPr marL="91420" marR="91420"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64,000</a:t>
                      </a:r>
                    </a:p>
                  </a:txBody>
                  <a:tcPr marL="91420" marR="91420"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1’600,000</a:t>
                      </a:r>
                    </a:p>
                  </a:txBody>
                  <a:tcPr marL="91420" marR="91420" marT="45700" marB="457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Papelería CPC_página4">
            <a:extLst>
              <a:ext uri="{FF2B5EF4-FFF2-40B4-BE49-F238E27FC236}">
                <a16:creationId xmlns:a16="http://schemas.microsoft.com/office/drawing/2014/main" id="{3D82F016-8040-694D-AB66-8D6C5E0DB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1 Título">
            <a:extLst>
              <a:ext uri="{FF2B5EF4-FFF2-40B4-BE49-F238E27FC236}">
                <a16:creationId xmlns:a16="http://schemas.microsoft.com/office/drawing/2014/main" id="{BA65883D-0E87-D743-B457-39B9EF45B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62834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es-MX" altLang="es-MX" sz="3200" dirty="0"/>
              <a:t/>
            </a:r>
            <a:br>
              <a:rPr lang="es-MX" altLang="es-MX" sz="3200" dirty="0"/>
            </a:br>
            <a:r>
              <a:rPr lang="es-MX" altLang="es-MX" sz="3600" dirty="0">
                <a:solidFill>
                  <a:schemeClr val="accent6"/>
                </a:solidFill>
                <a:latin typeface="Calibri" pitchFamily="34" charset="0"/>
              </a:rPr>
              <a:t>Clientes y Cartera Actual</a:t>
            </a:r>
          </a:p>
        </p:txBody>
      </p:sp>
      <p:sp>
        <p:nvSpPr>
          <p:cNvPr id="7172" name="2 Marcador de contenido">
            <a:extLst>
              <a:ext uri="{FF2B5EF4-FFF2-40B4-BE49-F238E27FC236}">
                <a16:creationId xmlns:a16="http://schemas.microsoft.com/office/drawing/2014/main" id="{1E2F529E-D0C5-6B43-B1E1-7B11980BC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340569"/>
            <a:ext cx="8229600" cy="51847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A1C734D-D5E7-7182-442B-CDA037F09D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143000"/>
            <a:ext cx="6768752" cy="265655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338207C-C15E-3816-28C8-0A9CC2E326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3997122"/>
            <a:ext cx="6768752" cy="29763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Papelería CPC_página4">
            <a:extLst>
              <a:ext uri="{FF2B5EF4-FFF2-40B4-BE49-F238E27FC236}">
                <a16:creationId xmlns:a16="http://schemas.microsoft.com/office/drawing/2014/main" id="{3D82F016-8040-694D-AB66-8D6C5E0DB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9111" r="11598" b="14609"/>
          <a:stretch>
            <a:fillRect/>
          </a:stretch>
        </p:blipFill>
        <p:spPr bwMode="auto">
          <a:xfrm>
            <a:off x="1739900" y="0"/>
            <a:ext cx="5640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1 Título">
            <a:extLst>
              <a:ext uri="{FF2B5EF4-FFF2-40B4-BE49-F238E27FC236}">
                <a16:creationId xmlns:a16="http://schemas.microsoft.com/office/drawing/2014/main" id="{BA65883D-0E87-D743-B457-39B9EF45B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62834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es-MX" altLang="es-MX" sz="3200" dirty="0"/>
              <a:t/>
            </a:r>
            <a:br>
              <a:rPr lang="es-MX" altLang="es-MX" sz="3200" dirty="0"/>
            </a:br>
            <a:r>
              <a:rPr lang="es-MX" altLang="es-MX" sz="3600" dirty="0">
                <a:solidFill>
                  <a:schemeClr val="accent6"/>
                </a:solidFill>
                <a:latin typeface="Calibri" pitchFamily="34" charset="0"/>
              </a:rPr>
              <a:t>Clientes y Cartera Actual</a:t>
            </a:r>
          </a:p>
        </p:txBody>
      </p:sp>
      <p:sp>
        <p:nvSpPr>
          <p:cNvPr id="7172" name="2 Marcador de contenido">
            <a:extLst>
              <a:ext uri="{FF2B5EF4-FFF2-40B4-BE49-F238E27FC236}">
                <a16:creationId xmlns:a16="http://schemas.microsoft.com/office/drawing/2014/main" id="{1E2F529E-D0C5-6B43-B1E1-7B11980BC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340569"/>
            <a:ext cx="8229600" cy="51847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US" altLang="es-MX" sz="18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B0DE362-6CEC-1F46-DF44-04401F84B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5" y="980166"/>
            <a:ext cx="7713133" cy="504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861660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9165</TotalTime>
  <Words>707</Words>
  <Application>Microsoft Office PowerPoint</Application>
  <PresentationFormat>Presentación en pantalla (4:3)</PresentationFormat>
  <Paragraphs>147</Paragraphs>
  <Slides>17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3" baseType="lpstr">
      <vt:lpstr>ＭＳ Ｐゴシック</vt:lpstr>
      <vt:lpstr>Arial</vt:lpstr>
      <vt:lpstr>Calibri</vt:lpstr>
      <vt:lpstr>Century Gothic</vt:lpstr>
      <vt:lpstr>Wingdings</vt:lpstr>
      <vt:lpstr>Diseño predeterminado</vt:lpstr>
      <vt:lpstr>Presentación de PowerPoint</vt:lpstr>
      <vt:lpstr>¿Quiénes somos?</vt:lpstr>
      <vt:lpstr>Cobertura e Infraestructura</vt:lpstr>
      <vt:lpstr>Red de oficinas activas</vt:lpstr>
      <vt:lpstr>Red de oficinas Inactivas</vt:lpstr>
      <vt:lpstr>Principales clientes y sectores atendidos</vt:lpstr>
      <vt:lpstr> Capacidad de gestión</vt:lpstr>
      <vt:lpstr> Clientes y Cartera Actual</vt:lpstr>
      <vt:lpstr> Clientes y Cartera Actual</vt:lpstr>
      <vt:lpstr> Clientes y Cartera Actual</vt:lpstr>
      <vt:lpstr> Clientes y Cartera Actual</vt:lpstr>
      <vt:lpstr> Clientes y Cartera Actual</vt:lpstr>
      <vt:lpstr> Oportunidad de Negocio</vt:lpstr>
      <vt:lpstr> Oportunidad de Negocio</vt:lpstr>
      <vt:lpstr> Propuesta de participación accionaria en la estructura de CPC </vt:lpstr>
      <vt:lpstr> Propuesta de participación accionaria en la estructura de CPC</vt:lpstr>
      <vt:lpstr>Presentación de PowerPoint</vt:lpstr>
    </vt:vector>
  </TitlesOfParts>
  <Company>FirstCity México, SA de CV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Susana Fragoso</dc:creator>
  <cp:lastModifiedBy>Rafael Maza</cp:lastModifiedBy>
  <cp:revision>228</cp:revision>
  <cp:lastPrinted>2017-11-15T18:59:02Z</cp:lastPrinted>
  <dcterms:created xsi:type="dcterms:W3CDTF">2009-11-17T16:41:28Z</dcterms:created>
  <dcterms:modified xsi:type="dcterms:W3CDTF">2024-07-17T20:27:17Z</dcterms:modified>
</cp:coreProperties>
</file>